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7"/>
  </p:notesMasterIdLst>
  <p:handoutMasterIdLst>
    <p:handoutMasterId r:id="rId38"/>
  </p:handoutMasterIdLst>
  <p:sldIdLst>
    <p:sldId id="395" r:id="rId2"/>
    <p:sldId id="256" r:id="rId3"/>
    <p:sldId id="462" r:id="rId4"/>
    <p:sldId id="411" r:id="rId5"/>
    <p:sldId id="424" r:id="rId6"/>
    <p:sldId id="425" r:id="rId7"/>
    <p:sldId id="426" r:id="rId8"/>
    <p:sldId id="431" r:id="rId9"/>
    <p:sldId id="432" r:id="rId10"/>
    <p:sldId id="466" r:id="rId11"/>
    <p:sldId id="467" r:id="rId12"/>
    <p:sldId id="444" r:id="rId13"/>
    <p:sldId id="445" r:id="rId14"/>
    <p:sldId id="446" r:id="rId15"/>
    <p:sldId id="457" r:id="rId16"/>
    <p:sldId id="456" r:id="rId17"/>
    <p:sldId id="452" r:id="rId18"/>
    <p:sldId id="455" r:id="rId19"/>
    <p:sldId id="464" r:id="rId20"/>
    <p:sldId id="465" r:id="rId21"/>
    <p:sldId id="463" r:id="rId22"/>
    <p:sldId id="468" r:id="rId23"/>
    <p:sldId id="458" r:id="rId24"/>
    <p:sldId id="428" r:id="rId25"/>
    <p:sldId id="433" r:id="rId26"/>
    <p:sldId id="459" r:id="rId27"/>
    <p:sldId id="460" r:id="rId28"/>
    <p:sldId id="461" r:id="rId29"/>
    <p:sldId id="440" r:id="rId30"/>
    <p:sldId id="441" r:id="rId31"/>
    <p:sldId id="442" r:id="rId32"/>
    <p:sldId id="443" r:id="rId33"/>
    <p:sldId id="430" r:id="rId34"/>
    <p:sldId id="423" r:id="rId35"/>
    <p:sldId id="404" r:id="rId36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0DD"/>
    <a:srgbClr val="F26122"/>
    <a:srgbClr val="66FF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55" autoAdjust="0"/>
    <p:restoredTop sz="70167" autoAdjust="0"/>
  </p:normalViewPr>
  <p:slideViewPr>
    <p:cSldViewPr>
      <p:cViewPr varScale="1">
        <p:scale>
          <a:sx n="76" d="100"/>
          <a:sy n="76" d="100"/>
        </p:scale>
        <p:origin x="1522" y="45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6E206D-A9EF-48FC-BFBE-B7F67B1BDDF6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E28AB00-B505-46E9-B714-40B0C1D22E78}">
      <dgm:prSet phldrT="[Text]"/>
      <dgm:spPr>
        <a:solidFill>
          <a:srgbClr val="00A0DD"/>
        </a:solidFill>
      </dgm:spPr>
      <dgm:t>
        <a:bodyPr/>
        <a:lstStyle/>
        <a:p>
          <a:r>
            <a:rPr lang="en-GB" dirty="0"/>
            <a:t>Core </a:t>
          </a:r>
        </a:p>
      </dgm:t>
    </dgm:pt>
    <dgm:pt modelId="{AA844ECC-5DE3-4A32-BD71-72C07A1EAB04}" type="parTrans" cxnId="{648B7A37-329B-4B55-AF75-AF1CE8D96A82}">
      <dgm:prSet/>
      <dgm:spPr/>
      <dgm:t>
        <a:bodyPr/>
        <a:lstStyle/>
        <a:p>
          <a:endParaRPr lang="en-GB"/>
        </a:p>
      </dgm:t>
    </dgm:pt>
    <dgm:pt modelId="{309BCA62-9D2B-44D3-B910-82738AFB676A}" type="sibTrans" cxnId="{648B7A37-329B-4B55-AF75-AF1CE8D96A82}">
      <dgm:prSet/>
      <dgm:spPr/>
      <dgm:t>
        <a:bodyPr/>
        <a:lstStyle/>
        <a:p>
          <a:endParaRPr lang="en-GB"/>
        </a:p>
      </dgm:t>
    </dgm:pt>
    <dgm:pt modelId="{2C722423-BE34-4E02-B512-EA46965A99CC}">
      <dgm:prSet phldrT="[Text]"/>
      <dgm:spPr>
        <a:solidFill>
          <a:srgbClr val="00A0DD"/>
        </a:solidFill>
      </dgm:spPr>
      <dgm:t>
        <a:bodyPr/>
        <a:lstStyle/>
        <a:p>
          <a:r>
            <a:rPr lang="en-GB" dirty="0" err="1"/>
            <a:t>Rec</a:t>
          </a:r>
          <a:r>
            <a:rPr lang="en-GB" dirty="0"/>
            <a:t> CCR</a:t>
          </a:r>
        </a:p>
        <a:p>
          <a:r>
            <a:rPr lang="en-GB" dirty="0"/>
            <a:t>Practical</a:t>
          </a:r>
        </a:p>
      </dgm:t>
    </dgm:pt>
    <dgm:pt modelId="{34FBDBDE-ABA4-4812-B82D-EA1AEFF605F1}" type="parTrans" cxnId="{0EBDBCC9-A185-4D37-8F84-27D1874C9AD6}">
      <dgm:prSet/>
      <dgm:spPr>
        <a:solidFill>
          <a:srgbClr val="F26122"/>
        </a:solidFill>
      </dgm:spPr>
      <dgm:t>
        <a:bodyPr/>
        <a:lstStyle/>
        <a:p>
          <a:endParaRPr lang="en-GB" dirty="0"/>
        </a:p>
      </dgm:t>
    </dgm:pt>
    <dgm:pt modelId="{0534CAF7-4567-4293-B7C9-276B13D0EF09}" type="sibTrans" cxnId="{0EBDBCC9-A185-4D37-8F84-27D1874C9AD6}">
      <dgm:prSet/>
      <dgm:spPr/>
      <dgm:t>
        <a:bodyPr/>
        <a:lstStyle/>
        <a:p>
          <a:endParaRPr lang="en-GB"/>
        </a:p>
      </dgm:t>
    </dgm:pt>
    <dgm:pt modelId="{DBF543E8-338A-4A39-A781-EFAA318FD09B}">
      <dgm:prSet phldrT="[Text]"/>
      <dgm:spPr>
        <a:solidFill>
          <a:srgbClr val="00A0DD"/>
        </a:solidFill>
      </dgm:spPr>
      <dgm:t>
        <a:bodyPr/>
        <a:lstStyle/>
        <a:p>
          <a:r>
            <a:rPr lang="en-GB" dirty="0"/>
            <a:t>Rec OC</a:t>
          </a:r>
        </a:p>
        <a:p>
          <a:r>
            <a:rPr lang="en-GB" dirty="0"/>
            <a:t>Practical</a:t>
          </a:r>
        </a:p>
      </dgm:t>
    </dgm:pt>
    <dgm:pt modelId="{FEBAF3F0-3C72-4D68-AC75-6262FD858D99}" type="parTrans" cxnId="{F1BF3686-924D-42A8-9C21-1F958BA558B3}">
      <dgm:prSet/>
      <dgm:spPr>
        <a:solidFill>
          <a:srgbClr val="F26122"/>
        </a:solidFill>
      </dgm:spPr>
      <dgm:t>
        <a:bodyPr/>
        <a:lstStyle/>
        <a:p>
          <a:endParaRPr lang="en-GB" dirty="0"/>
        </a:p>
      </dgm:t>
    </dgm:pt>
    <dgm:pt modelId="{29313E11-146A-414F-A61C-CCC0EB17137D}" type="sibTrans" cxnId="{F1BF3686-924D-42A8-9C21-1F958BA558B3}">
      <dgm:prSet/>
      <dgm:spPr/>
      <dgm:t>
        <a:bodyPr/>
        <a:lstStyle/>
        <a:p>
          <a:endParaRPr lang="en-GB"/>
        </a:p>
      </dgm:t>
    </dgm:pt>
    <dgm:pt modelId="{F450A197-7B10-467D-8FD6-62D405773AB9}">
      <dgm:prSet/>
      <dgm:spPr>
        <a:solidFill>
          <a:srgbClr val="00A0DD"/>
        </a:solidFill>
      </dgm:spPr>
      <dgm:t>
        <a:bodyPr/>
        <a:lstStyle/>
        <a:p>
          <a:r>
            <a:rPr lang="en-GB" dirty="0"/>
            <a:t>Tec  Practical</a:t>
          </a:r>
        </a:p>
      </dgm:t>
    </dgm:pt>
    <dgm:pt modelId="{DFB0BC38-5386-481D-98C2-36F0B3583E18}" type="parTrans" cxnId="{700F0D19-3B65-4A62-A044-E268349F567E}">
      <dgm:prSet/>
      <dgm:spPr>
        <a:solidFill>
          <a:srgbClr val="F26122"/>
        </a:solidFill>
      </dgm:spPr>
      <dgm:t>
        <a:bodyPr/>
        <a:lstStyle/>
        <a:p>
          <a:endParaRPr lang="en-GB" dirty="0"/>
        </a:p>
      </dgm:t>
    </dgm:pt>
    <dgm:pt modelId="{42B31656-CF8B-4874-A2DF-9D60E4DC6EB7}" type="sibTrans" cxnId="{700F0D19-3B65-4A62-A044-E268349F567E}">
      <dgm:prSet/>
      <dgm:spPr/>
      <dgm:t>
        <a:bodyPr/>
        <a:lstStyle/>
        <a:p>
          <a:endParaRPr lang="en-GB"/>
        </a:p>
      </dgm:t>
    </dgm:pt>
    <dgm:pt modelId="{7B927F68-2C15-412B-9326-4ABAA5A26EA9}">
      <dgm:prSet phldrT="[Text]"/>
      <dgm:spPr/>
      <dgm:t>
        <a:bodyPr/>
        <a:lstStyle/>
        <a:p>
          <a:endParaRPr lang="en-AU" dirty="0"/>
        </a:p>
      </dgm:t>
    </dgm:pt>
    <dgm:pt modelId="{55B0B2FF-A461-436D-BF44-93FCF9226291}" type="parTrans" cxnId="{7676291B-C06D-49E0-BDB7-EF4237FC2B13}">
      <dgm:prSet/>
      <dgm:spPr/>
      <dgm:t>
        <a:bodyPr/>
        <a:lstStyle/>
        <a:p>
          <a:endParaRPr lang="en-AU"/>
        </a:p>
      </dgm:t>
    </dgm:pt>
    <dgm:pt modelId="{B439554D-2CFC-4645-9CD3-36D0EAC07CF4}" type="sibTrans" cxnId="{7676291B-C06D-49E0-BDB7-EF4237FC2B13}">
      <dgm:prSet/>
      <dgm:spPr/>
      <dgm:t>
        <a:bodyPr/>
        <a:lstStyle/>
        <a:p>
          <a:endParaRPr lang="en-AU"/>
        </a:p>
      </dgm:t>
    </dgm:pt>
    <dgm:pt modelId="{6A2E9518-CF4F-4026-911E-76538A33FDE0}" type="pres">
      <dgm:prSet presAssocID="{996E206D-A9EF-48FC-BFBE-B7F67B1BDDF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A4AC83D-7B84-46F4-807A-4BD19E90442B}" type="pres">
      <dgm:prSet presAssocID="{9E28AB00-B505-46E9-B714-40B0C1D22E78}" presName="centerShape" presStyleLbl="node0" presStyleIdx="0" presStyleCnt="1"/>
      <dgm:spPr/>
    </dgm:pt>
    <dgm:pt modelId="{D6706514-C4FB-48C4-9AE6-CBCDD954682F}" type="pres">
      <dgm:prSet presAssocID="{34FBDBDE-ABA4-4812-B82D-EA1AEFF605F1}" presName="parTrans" presStyleLbl="bgSibTrans2D1" presStyleIdx="0" presStyleCnt="3"/>
      <dgm:spPr/>
    </dgm:pt>
    <dgm:pt modelId="{FC23A622-5681-4301-8DE3-97CF4CB89F77}" type="pres">
      <dgm:prSet presAssocID="{2C722423-BE34-4E02-B512-EA46965A99CC}" presName="node" presStyleLbl="node1" presStyleIdx="0" presStyleCnt="3">
        <dgm:presLayoutVars>
          <dgm:bulletEnabled val="1"/>
        </dgm:presLayoutVars>
      </dgm:prSet>
      <dgm:spPr/>
    </dgm:pt>
    <dgm:pt modelId="{830E853F-2BB8-4206-A7FC-93DC493D411D}" type="pres">
      <dgm:prSet presAssocID="{FEBAF3F0-3C72-4D68-AC75-6262FD858D99}" presName="parTrans" presStyleLbl="bgSibTrans2D1" presStyleIdx="1" presStyleCnt="3"/>
      <dgm:spPr/>
    </dgm:pt>
    <dgm:pt modelId="{102685DF-A4AD-4B3B-9C4D-539C55D67105}" type="pres">
      <dgm:prSet presAssocID="{DBF543E8-338A-4A39-A781-EFAA318FD09B}" presName="node" presStyleLbl="node1" presStyleIdx="1" presStyleCnt="3">
        <dgm:presLayoutVars>
          <dgm:bulletEnabled val="1"/>
        </dgm:presLayoutVars>
      </dgm:prSet>
      <dgm:spPr/>
    </dgm:pt>
    <dgm:pt modelId="{E118673C-95D7-4BC1-A054-7EFE4F098101}" type="pres">
      <dgm:prSet presAssocID="{DFB0BC38-5386-481D-98C2-36F0B3583E18}" presName="parTrans" presStyleLbl="bgSibTrans2D1" presStyleIdx="2" presStyleCnt="3"/>
      <dgm:spPr/>
    </dgm:pt>
    <dgm:pt modelId="{F1B819A7-536C-4721-A95A-CE3AE312C36D}" type="pres">
      <dgm:prSet presAssocID="{F450A197-7B10-467D-8FD6-62D405773AB9}" presName="node" presStyleLbl="node1" presStyleIdx="2" presStyleCnt="3">
        <dgm:presLayoutVars>
          <dgm:bulletEnabled val="1"/>
        </dgm:presLayoutVars>
      </dgm:prSet>
      <dgm:spPr/>
    </dgm:pt>
  </dgm:ptLst>
  <dgm:cxnLst>
    <dgm:cxn modelId="{48F8E007-E585-49B5-B23B-37F0C7889BB2}" type="presOf" srcId="{9E28AB00-B505-46E9-B714-40B0C1D22E78}" destId="{1A4AC83D-7B84-46F4-807A-4BD19E90442B}" srcOrd="0" destOrd="0" presId="urn:microsoft.com/office/officeart/2005/8/layout/radial4"/>
    <dgm:cxn modelId="{700F0D19-3B65-4A62-A044-E268349F567E}" srcId="{9E28AB00-B505-46E9-B714-40B0C1D22E78}" destId="{F450A197-7B10-467D-8FD6-62D405773AB9}" srcOrd="2" destOrd="0" parTransId="{DFB0BC38-5386-481D-98C2-36F0B3583E18}" sibTransId="{42B31656-CF8B-4874-A2DF-9D60E4DC6EB7}"/>
    <dgm:cxn modelId="{7676291B-C06D-49E0-BDB7-EF4237FC2B13}" srcId="{996E206D-A9EF-48FC-BFBE-B7F67B1BDDF6}" destId="{7B927F68-2C15-412B-9326-4ABAA5A26EA9}" srcOrd="1" destOrd="0" parTransId="{55B0B2FF-A461-436D-BF44-93FCF9226291}" sibTransId="{B439554D-2CFC-4645-9CD3-36D0EAC07CF4}"/>
    <dgm:cxn modelId="{E2A65436-39A8-48C2-80FA-42D4B37D13F7}" type="presOf" srcId="{FEBAF3F0-3C72-4D68-AC75-6262FD858D99}" destId="{830E853F-2BB8-4206-A7FC-93DC493D411D}" srcOrd="0" destOrd="0" presId="urn:microsoft.com/office/officeart/2005/8/layout/radial4"/>
    <dgm:cxn modelId="{648B7A37-329B-4B55-AF75-AF1CE8D96A82}" srcId="{996E206D-A9EF-48FC-BFBE-B7F67B1BDDF6}" destId="{9E28AB00-B505-46E9-B714-40B0C1D22E78}" srcOrd="0" destOrd="0" parTransId="{AA844ECC-5DE3-4A32-BD71-72C07A1EAB04}" sibTransId="{309BCA62-9D2B-44D3-B910-82738AFB676A}"/>
    <dgm:cxn modelId="{7EAAB741-930E-49F3-A73E-ACB9FB7E86BF}" type="presOf" srcId="{DBF543E8-338A-4A39-A781-EFAA318FD09B}" destId="{102685DF-A4AD-4B3B-9C4D-539C55D67105}" srcOrd="0" destOrd="0" presId="urn:microsoft.com/office/officeart/2005/8/layout/radial4"/>
    <dgm:cxn modelId="{63627C80-0C3B-49F9-98C5-0E7A60798C00}" type="presOf" srcId="{996E206D-A9EF-48FC-BFBE-B7F67B1BDDF6}" destId="{6A2E9518-CF4F-4026-911E-76538A33FDE0}" srcOrd="0" destOrd="0" presId="urn:microsoft.com/office/officeart/2005/8/layout/radial4"/>
    <dgm:cxn modelId="{69BB1A85-FE24-4C32-B015-A7FE49A76EBA}" type="presOf" srcId="{2C722423-BE34-4E02-B512-EA46965A99CC}" destId="{FC23A622-5681-4301-8DE3-97CF4CB89F77}" srcOrd="0" destOrd="0" presId="urn:microsoft.com/office/officeart/2005/8/layout/radial4"/>
    <dgm:cxn modelId="{F1BF3686-924D-42A8-9C21-1F958BA558B3}" srcId="{9E28AB00-B505-46E9-B714-40B0C1D22E78}" destId="{DBF543E8-338A-4A39-A781-EFAA318FD09B}" srcOrd="1" destOrd="0" parTransId="{FEBAF3F0-3C72-4D68-AC75-6262FD858D99}" sibTransId="{29313E11-146A-414F-A61C-CCC0EB17137D}"/>
    <dgm:cxn modelId="{C1406CC5-54BA-4348-B7E0-E797D21575C4}" type="presOf" srcId="{DFB0BC38-5386-481D-98C2-36F0B3583E18}" destId="{E118673C-95D7-4BC1-A054-7EFE4F098101}" srcOrd="0" destOrd="0" presId="urn:microsoft.com/office/officeart/2005/8/layout/radial4"/>
    <dgm:cxn modelId="{0EBDBCC9-A185-4D37-8F84-27D1874C9AD6}" srcId="{9E28AB00-B505-46E9-B714-40B0C1D22E78}" destId="{2C722423-BE34-4E02-B512-EA46965A99CC}" srcOrd="0" destOrd="0" parTransId="{34FBDBDE-ABA4-4812-B82D-EA1AEFF605F1}" sibTransId="{0534CAF7-4567-4293-B7C9-276B13D0EF09}"/>
    <dgm:cxn modelId="{6258AFED-CDBD-4E95-BEB6-805EC2653E4E}" type="presOf" srcId="{34FBDBDE-ABA4-4812-B82D-EA1AEFF605F1}" destId="{D6706514-C4FB-48C4-9AE6-CBCDD954682F}" srcOrd="0" destOrd="0" presId="urn:microsoft.com/office/officeart/2005/8/layout/radial4"/>
    <dgm:cxn modelId="{503A48FC-F189-4C96-A91E-32713DB1467D}" type="presOf" srcId="{F450A197-7B10-467D-8FD6-62D405773AB9}" destId="{F1B819A7-536C-4721-A95A-CE3AE312C36D}" srcOrd="0" destOrd="0" presId="urn:microsoft.com/office/officeart/2005/8/layout/radial4"/>
    <dgm:cxn modelId="{029B99E6-E033-4470-9DDB-345086986F29}" type="presParOf" srcId="{6A2E9518-CF4F-4026-911E-76538A33FDE0}" destId="{1A4AC83D-7B84-46F4-807A-4BD19E90442B}" srcOrd="0" destOrd="0" presId="urn:microsoft.com/office/officeart/2005/8/layout/radial4"/>
    <dgm:cxn modelId="{E00CBAC6-7B95-44EA-9FD0-6F7ACD163C06}" type="presParOf" srcId="{6A2E9518-CF4F-4026-911E-76538A33FDE0}" destId="{D6706514-C4FB-48C4-9AE6-CBCDD954682F}" srcOrd="1" destOrd="0" presId="urn:microsoft.com/office/officeart/2005/8/layout/radial4"/>
    <dgm:cxn modelId="{524849E9-439C-4B11-8D34-9452A0B66644}" type="presParOf" srcId="{6A2E9518-CF4F-4026-911E-76538A33FDE0}" destId="{FC23A622-5681-4301-8DE3-97CF4CB89F77}" srcOrd="2" destOrd="0" presId="urn:microsoft.com/office/officeart/2005/8/layout/radial4"/>
    <dgm:cxn modelId="{7F3AE818-11E1-4981-957A-98FDA65C7213}" type="presParOf" srcId="{6A2E9518-CF4F-4026-911E-76538A33FDE0}" destId="{830E853F-2BB8-4206-A7FC-93DC493D411D}" srcOrd="3" destOrd="0" presId="urn:microsoft.com/office/officeart/2005/8/layout/radial4"/>
    <dgm:cxn modelId="{6D8273BF-8B90-410B-A214-FCF215DE05AF}" type="presParOf" srcId="{6A2E9518-CF4F-4026-911E-76538A33FDE0}" destId="{102685DF-A4AD-4B3B-9C4D-539C55D67105}" srcOrd="4" destOrd="0" presId="urn:microsoft.com/office/officeart/2005/8/layout/radial4"/>
    <dgm:cxn modelId="{C883863D-185C-4A56-9132-BD09E01AE27E}" type="presParOf" srcId="{6A2E9518-CF4F-4026-911E-76538A33FDE0}" destId="{E118673C-95D7-4BC1-A054-7EFE4F098101}" srcOrd="5" destOrd="0" presId="urn:microsoft.com/office/officeart/2005/8/layout/radial4"/>
    <dgm:cxn modelId="{49D82AE8-8F49-48E6-86F1-B975537EBB17}" type="presParOf" srcId="{6A2E9518-CF4F-4026-911E-76538A33FDE0}" destId="{F1B819A7-536C-4721-A95A-CE3AE312C36D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4AC83D-7B84-46F4-807A-4BD19E90442B}">
      <dsp:nvSpPr>
        <dsp:cNvPr id="0" name=""/>
        <dsp:cNvSpPr/>
      </dsp:nvSpPr>
      <dsp:spPr>
        <a:xfrm>
          <a:off x="1650895" y="2012394"/>
          <a:ext cx="1522744" cy="1522744"/>
        </a:xfrm>
        <a:prstGeom prst="ellipse">
          <a:avLst/>
        </a:prstGeom>
        <a:solidFill>
          <a:srgbClr val="00A0DD"/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/>
            <a:t>Core </a:t>
          </a:r>
        </a:p>
      </dsp:txBody>
      <dsp:txXfrm>
        <a:off x="1873896" y="2235395"/>
        <a:ext cx="1076742" cy="1076742"/>
      </dsp:txXfrm>
    </dsp:sp>
    <dsp:sp modelId="{D6706514-C4FB-48C4-9AE6-CBCDD954682F}">
      <dsp:nvSpPr>
        <dsp:cNvPr id="0" name=""/>
        <dsp:cNvSpPr/>
      </dsp:nvSpPr>
      <dsp:spPr>
        <a:xfrm rot="12900000">
          <a:off x="615787" y="1727804"/>
          <a:ext cx="1225175" cy="433982"/>
        </a:xfrm>
        <a:prstGeom prst="leftArrow">
          <a:avLst>
            <a:gd name="adj1" fmla="val 60000"/>
            <a:gd name="adj2" fmla="val 50000"/>
          </a:avLst>
        </a:prstGeom>
        <a:solidFill>
          <a:srgbClr val="F26122"/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C23A622-5681-4301-8DE3-97CF4CB89F77}">
      <dsp:nvSpPr>
        <dsp:cNvPr id="0" name=""/>
        <dsp:cNvSpPr/>
      </dsp:nvSpPr>
      <dsp:spPr>
        <a:xfrm>
          <a:off x="3269" y="1014787"/>
          <a:ext cx="1446606" cy="1157285"/>
        </a:xfrm>
        <a:prstGeom prst="roundRect">
          <a:avLst>
            <a:gd name="adj" fmla="val 10000"/>
          </a:avLst>
        </a:prstGeom>
        <a:solidFill>
          <a:srgbClr val="00A0DD"/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/>
            <a:t>Rec</a:t>
          </a:r>
          <a:r>
            <a:rPr lang="en-GB" sz="2400" kern="1200" dirty="0"/>
            <a:t> CCR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Practical</a:t>
          </a:r>
        </a:p>
      </dsp:txBody>
      <dsp:txXfrm>
        <a:off x="37165" y="1048683"/>
        <a:ext cx="1378814" cy="1089493"/>
      </dsp:txXfrm>
    </dsp:sp>
    <dsp:sp modelId="{830E853F-2BB8-4206-A7FC-93DC493D411D}">
      <dsp:nvSpPr>
        <dsp:cNvPr id="0" name=""/>
        <dsp:cNvSpPr/>
      </dsp:nvSpPr>
      <dsp:spPr>
        <a:xfrm rot="16200000">
          <a:off x="1799680" y="1111509"/>
          <a:ext cx="1225175" cy="433982"/>
        </a:xfrm>
        <a:prstGeom prst="leftArrow">
          <a:avLst>
            <a:gd name="adj1" fmla="val 60000"/>
            <a:gd name="adj2" fmla="val 50000"/>
          </a:avLst>
        </a:prstGeom>
        <a:solidFill>
          <a:srgbClr val="F26122"/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02685DF-A4AD-4B3B-9C4D-539C55D67105}">
      <dsp:nvSpPr>
        <dsp:cNvPr id="0" name=""/>
        <dsp:cNvSpPr/>
      </dsp:nvSpPr>
      <dsp:spPr>
        <a:xfrm>
          <a:off x="1688964" y="137269"/>
          <a:ext cx="1446606" cy="1157285"/>
        </a:xfrm>
        <a:prstGeom prst="roundRect">
          <a:avLst>
            <a:gd name="adj" fmla="val 10000"/>
          </a:avLst>
        </a:prstGeom>
        <a:solidFill>
          <a:srgbClr val="00A0DD"/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Rec OC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Practical</a:t>
          </a:r>
        </a:p>
      </dsp:txBody>
      <dsp:txXfrm>
        <a:off x="1722860" y="171165"/>
        <a:ext cx="1378814" cy="1089493"/>
      </dsp:txXfrm>
    </dsp:sp>
    <dsp:sp modelId="{E118673C-95D7-4BC1-A054-7EFE4F098101}">
      <dsp:nvSpPr>
        <dsp:cNvPr id="0" name=""/>
        <dsp:cNvSpPr/>
      </dsp:nvSpPr>
      <dsp:spPr>
        <a:xfrm rot="19500000">
          <a:off x="2983573" y="1727804"/>
          <a:ext cx="1225175" cy="433982"/>
        </a:xfrm>
        <a:prstGeom prst="leftArrow">
          <a:avLst>
            <a:gd name="adj1" fmla="val 60000"/>
            <a:gd name="adj2" fmla="val 50000"/>
          </a:avLst>
        </a:prstGeom>
        <a:solidFill>
          <a:srgbClr val="F26122"/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1B819A7-536C-4721-A95A-CE3AE312C36D}">
      <dsp:nvSpPr>
        <dsp:cNvPr id="0" name=""/>
        <dsp:cNvSpPr/>
      </dsp:nvSpPr>
      <dsp:spPr>
        <a:xfrm>
          <a:off x="3374659" y="1014787"/>
          <a:ext cx="1446606" cy="1157285"/>
        </a:xfrm>
        <a:prstGeom prst="roundRect">
          <a:avLst>
            <a:gd name="adj" fmla="val 10000"/>
          </a:avLst>
        </a:prstGeom>
        <a:solidFill>
          <a:srgbClr val="00A0DD"/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Tec  Practical</a:t>
          </a:r>
        </a:p>
      </dsp:txBody>
      <dsp:txXfrm>
        <a:off x="3408555" y="1048683"/>
        <a:ext cx="1378814" cy="10894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dirty="0"/>
              <a:t>IT Presentation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6B02173-413D-46AD-89A3-2ECFCE8D39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827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dirty="0"/>
              <a:t>IT Presentation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69C6A61-2063-4874-90D6-0A3D2E6218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94524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IT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9C6A61-2063-4874-90D6-0A3D2E6218E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483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QUICK explanation to give an IDEA of the RAID process</a:t>
            </a:r>
          </a:p>
          <a:p>
            <a:r>
              <a:rPr lang="en-AU" dirty="0"/>
              <a:t>More DETAIL and SCREENSHOTS </a:t>
            </a:r>
            <a:r>
              <a:rPr lang="en-AU" baseline="0" dirty="0"/>
              <a:t>in the “Admin” presentation</a:t>
            </a:r>
          </a:p>
          <a:p>
            <a:r>
              <a:rPr lang="en-AU" baseline="0" dirty="0"/>
              <a:t>Plus LIVE demonstration later</a:t>
            </a:r>
            <a:endParaRPr lang="en-AU" dirty="0"/>
          </a:p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IT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9C6A61-2063-4874-90D6-0A3D2E6218E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211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Explain</a:t>
            </a:r>
            <a:r>
              <a:rPr lang="en-AU" baseline="0" dirty="0"/>
              <a:t> – RAID the only agency to run a full system of RB training</a:t>
            </a:r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 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9C6A61-2063-4874-90D6-0A3D2E6218E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500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Ask</a:t>
            </a:r>
            <a:r>
              <a:rPr lang="en-AU" baseline="0" dirty="0"/>
              <a:t> students for an example of this system</a:t>
            </a:r>
          </a:p>
          <a:p>
            <a:r>
              <a:rPr lang="en-AU" baseline="0" dirty="0"/>
              <a:t>PADI</a:t>
            </a:r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 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9C6A61-2063-4874-90D6-0A3D2E6218E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274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Ask</a:t>
            </a:r>
            <a:r>
              <a:rPr lang="en-AU" baseline="0" dirty="0"/>
              <a:t> students for an example of this system</a:t>
            </a:r>
          </a:p>
          <a:p>
            <a:r>
              <a:rPr lang="en-AU" baseline="0" dirty="0"/>
              <a:t>SSI</a:t>
            </a:r>
            <a:endParaRPr lang="en-AU" dirty="0"/>
          </a:p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 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9C6A61-2063-4874-90D6-0A3D2E6218E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3144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Explain that it does not really matter what the gear configuration is as long as it meets standards</a:t>
            </a:r>
          </a:p>
          <a:p>
            <a:r>
              <a:rPr lang="en-AU" dirty="0"/>
              <a:t>All training can</a:t>
            </a:r>
            <a:r>
              <a:rPr lang="en-AU" baseline="0" dirty="0"/>
              <a:t> be done on OC or CCR</a:t>
            </a:r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 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9C6A61-2063-4874-90D6-0A3D2E6218E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901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Brief overview of</a:t>
            </a:r>
            <a:r>
              <a:rPr lang="en-AU" baseline="0" dirty="0"/>
              <a:t> </a:t>
            </a:r>
            <a:r>
              <a:rPr lang="en-AU" baseline="0" dirty="0" err="1"/>
              <a:t>tec</a:t>
            </a:r>
            <a:r>
              <a:rPr lang="en-AU" baseline="0" dirty="0"/>
              <a:t> programs</a:t>
            </a:r>
          </a:p>
          <a:p>
            <a:r>
              <a:rPr lang="en-AU" baseline="0" dirty="0"/>
              <a:t>Mention that separate tec crossover can be done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 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9C6A61-2063-4874-90D6-0A3D2E6218E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345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Can use standards to explain these examples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 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9C6A61-2063-4874-90D6-0A3D2E6218E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5370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The IT courses will be big events for RAID.</a:t>
            </a:r>
          </a:p>
          <a:p>
            <a:r>
              <a:rPr lang="en-AU" dirty="0"/>
              <a:t>All disciplines can attend the</a:t>
            </a:r>
            <a:r>
              <a:rPr lang="en-AU" baseline="0" dirty="0"/>
              <a:t> same program for the theory and academic sections</a:t>
            </a:r>
          </a:p>
          <a:p>
            <a:r>
              <a:rPr lang="en-AU" baseline="0" dirty="0"/>
              <a:t>Water skills done with Training Directors for different disciplines</a:t>
            </a:r>
          </a:p>
          <a:p>
            <a:endParaRPr lang="en-AU" baseline="0" dirty="0"/>
          </a:p>
          <a:p>
            <a:r>
              <a:rPr lang="en-AU" baseline="0" dirty="0"/>
              <a:t>E.G. A freedive IT candidate can attend the program with everyone and then do the water skill section with the Freedive Training Director</a:t>
            </a:r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 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9C6A61-2063-4874-90D6-0A3D2E6218E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0967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 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9C6A61-2063-4874-90D6-0A3D2E6218E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4897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 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9C6A61-2063-4874-90D6-0A3D2E6218E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074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/>
              <a:t>IT Presentation</a:t>
            </a:r>
          </a:p>
        </p:txBody>
      </p:sp>
      <p:sp>
        <p:nvSpPr>
          <p:cNvPr id="798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061897-8F8A-4CA7-AD1E-C68EE57E98E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9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Stress – GOOD STANDING and RECOGNISED</a:t>
            </a:r>
          </a:p>
        </p:txBody>
      </p:sp>
    </p:spTree>
    <p:extLst>
      <p:ext uri="{BB962C8B-B14F-4D97-AF65-F5344CB8AC3E}">
        <p14:creationId xmlns:p14="http://schemas.microsoft.com/office/powerpoint/2010/main" val="13737268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Use Internet</a:t>
            </a:r>
            <a:r>
              <a:rPr lang="en-AU" baseline="0" dirty="0"/>
              <a:t> and go to live site.</a:t>
            </a:r>
          </a:p>
          <a:p>
            <a:endParaRPr lang="en-AU" baseline="0" dirty="0"/>
          </a:p>
          <a:p>
            <a:r>
              <a:rPr lang="en-AU" baseline="0" dirty="0"/>
              <a:t>If no internet click the link to the RAID admin </a:t>
            </a:r>
            <a:r>
              <a:rPr lang="en-AU" baseline="0" dirty="0" err="1"/>
              <a:t>ppt</a:t>
            </a:r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 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9C6A61-2063-4874-90D6-0A3D2E6218E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4169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 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9C6A61-2063-4874-90D6-0A3D2E6218E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7830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This is a step by step explanation.</a:t>
            </a:r>
          </a:p>
          <a:p>
            <a:endParaRPr lang="en-AU" dirty="0"/>
          </a:p>
          <a:p>
            <a:r>
              <a:rPr lang="en-AU" dirty="0"/>
              <a:t>Can use live students to demonstrate if you have internet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 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9C6A61-2063-4874-90D6-0A3D2E6218E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9898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Show candidates forms online</a:t>
            </a:r>
          </a:p>
          <a:p>
            <a:r>
              <a:rPr lang="en-AU" dirty="0"/>
              <a:t>Explain the liability coverage using the “Dive site evaluation checklist”</a:t>
            </a:r>
          </a:p>
          <a:p>
            <a:r>
              <a:rPr lang="en-AU" dirty="0"/>
              <a:t>Explain that the students are essentially agreeing with the Instructor and learning how to do the evaluation.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 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9C6A61-2063-4874-90D6-0A3D2E6218E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317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Show final sign off page if not already done.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 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9C6A61-2063-4874-90D6-0A3D2E6218E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0166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Confined water  Inst guide found under “Confined water</a:t>
            </a:r>
            <a:r>
              <a:rPr lang="en-AU" baseline="0" dirty="0"/>
              <a:t>” manual in Instructor course.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Open water Inst guide found under “Open water</a:t>
            </a:r>
            <a:r>
              <a:rPr lang="en-AU" baseline="0" dirty="0"/>
              <a:t>” manual in Instructor course.</a:t>
            </a:r>
            <a:endParaRPr lang="en-AU" dirty="0"/>
          </a:p>
          <a:p>
            <a:endParaRPr lang="en-AU" dirty="0"/>
          </a:p>
          <a:p>
            <a:r>
              <a:rPr lang="en-AU" dirty="0"/>
              <a:t>Explorer 30 look in Explorer 30 student open water manual</a:t>
            </a:r>
          </a:p>
          <a:p>
            <a:r>
              <a:rPr lang="en-AU" dirty="0"/>
              <a:t>Advanced 35 look in Open Water Inst guide or student Open</a:t>
            </a:r>
            <a:r>
              <a:rPr lang="en-AU" baseline="0" dirty="0"/>
              <a:t> water manual</a:t>
            </a:r>
            <a:endParaRPr lang="en-AU" dirty="0"/>
          </a:p>
          <a:p>
            <a:r>
              <a:rPr lang="en-AU" dirty="0"/>
              <a:t>Master Rescue look in Open Water Inst guide or student Open</a:t>
            </a:r>
            <a:r>
              <a:rPr lang="en-AU" baseline="0" dirty="0"/>
              <a:t> water manual</a:t>
            </a:r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 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9C6A61-2063-4874-90D6-0A3D2E6218E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4579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Use the standard manual to look through and</a:t>
            </a:r>
            <a:r>
              <a:rPr lang="en-AU" baseline="0" dirty="0"/>
              <a:t> find these items.</a:t>
            </a:r>
          </a:p>
          <a:p>
            <a:r>
              <a:rPr lang="en-AU" baseline="0" dirty="0"/>
              <a:t>May be good to have a manual available</a:t>
            </a:r>
          </a:p>
          <a:p>
            <a:r>
              <a:rPr lang="en-AU" baseline="0" dirty="0"/>
              <a:t>First point in slide links to standards document</a:t>
            </a:r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 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9C6A61-2063-4874-90D6-0A3D2E6218E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8350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Continue to use the standards book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 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9C6A61-2063-4874-90D6-0A3D2E6218E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9464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Continue to use the standards book</a:t>
            </a:r>
          </a:p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 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9C6A61-2063-4874-90D6-0A3D2E6218E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9445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Continue to use the standards book</a:t>
            </a:r>
          </a:p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 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9C6A61-2063-4874-90D6-0A3D2E6218E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918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/>
              <a:t>IT Presentation</a:t>
            </a:r>
          </a:p>
        </p:txBody>
      </p:sp>
      <p:sp>
        <p:nvSpPr>
          <p:cNvPr id="798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061897-8F8A-4CA7-AD1E-C68EE57E98E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9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Mention</a:t>
            </a:r>
            <a:r>
              <a:rPr lang="en-US" baseline="0" dirty="0"/>
              <a:t> SCHEDULING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7268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Some skills taught with no fins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Weighting no fins – exhaling head up</a:t>
            </a:r>
          </a:p>
          <a:p>
            <a:pPr eaLnBrk="0" fontAlgn="base" hangingPunct="0"/>
            <a:r>
              <a:rPr lang="en-A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Equipment</a:t>
            </a:r>
          </a:p>
          <a:p>
            <a:pPr eaLnBrk="0" fontAlgn="base" hangingPunct="0"/>
            <a:r>
              <a:rPr lang="en-A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With equipment – no fins</a:t>
            </a:r>
          </a:p>
          <a:p>
            <a:pPr eaLnBrk="0" fontAlgn="base" hangingPunct="0"/>
            <a:r>
              <a:rPr lang="en-A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Positive /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neg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entry</a:t>
            </a:r>
          </a:p>
          <a:p>
            <a:pPr eaLnBrk="0" fontAlgn="base" hangingPunct="0"/>
            <a:r>
              <a:rPr lang="en-A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Feet first descent</a:t>
            </a:r>
          </a:p>
          <a:p>
            <a:pPr eaLnBrk="0" fontAlgn="base" hangingPunct="0"/>
            <a:r>
              <a:rPr lang="en-A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Trim</a:t>
            </a:r>
          </a:p>
          <a:p>
            <a:pPr eaLnBrk="0" fontAlgn="base" hangingPunct="0"/>
            <a:r>
              <a:rPr lang="en-A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Primary donate</a:t>
            </a:r>
          </a:p>
          <a:p>
            <a:pPr eaLnBrk="0" fontAlgn="base" hangingPunct="0"/>
            <a:r>
              <a:rPr lang="en-A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Reg recovery</a:t>
            </a:r>
          </a:p>
          <a:p>
            <a:pPr eaLnBrk="0" fontAlgn="base" hangingPunct="0"/>
            <a:r>
              <a:rPr lang="en-A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Snorkel</a:t>
            </a:r>
          </a:p>
          <a:p>
            <a:pPr eaLnBrk="0" fontAlgn="base" hangingPunct="0"/>
            <a:r>
              <a:rPr lang="en-A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 drill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SMB surface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 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9C6A61-2063-4874-90D6-0A3D2E6218E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6986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/>
              <a:t>IT Presentation</a:t>
            </a:r>
          </a:p>
        </p:txBody>
      </p:sp>
      <p:sp>
        <p:nvSpPr>
          <p:cNvPr id="798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061897-8F8A-4CA7-AD1E-C68EE57E98E9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79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7268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 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9C6A61-2063-4874-90D6-0A3D2E6218E8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489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Emphasise:</a:t>
            </a:r>
          </a:p>
          <a:p>
            <a:r>
              <a:rPr lang="en-AU" baseline="0" dirty="0"/>
              <a:t>Been going for some time and complete already</a:t>
            </a:r>
          </a:p>
          <a:p>
            <a:r>
              <a:rPr lang="en-AU" dirty="0"/>
              <a:t>Built by divers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Strong</a:t>
            </a:r>
            <a:r>
              <a:rPr lang="en-AU" baseline="0" dirty="0"/>
              <a:t> team behind the product</a:t>
            </a:r>
          </a:p>
          <a:p>
            <a:r>
              <a:rPr lang="en-AU" baseline="0" dirty="0"/>
              <a:t>Proud of tec heritage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IT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9C6A61-2063-4874-90D6-0A3D2E6218E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029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QUICK explanation to give an IDEA of the RAID process</a:t>
            </a:r>
          </a:p>
          <a:p>
            <a:r>
              <a:rPr lang="en-AU" baseline="0" dirty="0"/>
              <a:t>Plus LIVE demonstration later</a:t>
            </a:r>
            <a:endParaRPr lang="en-AU" dirty="0"/>
          </a:p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IT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9C6A61-2063-4874-90D6-0A3D2E6218E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019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baseline="0" dirty="0"/>
              <a:t>Apart from ONLINE there are many HIDDEN SAVINGS you don’t notice with physical stock systems</a:t>
            </a:r>
          </a:p>
          <a:p>
            <a:r>
              <a:rPr lang="en-AU" baseline="0" dirty="0"/>
              <a:t>EG’s:</a:t>
            </a:r>
          </a:p>
          <a:p>
            <a:pPr>
              <a:buFont typeface="Arial" pitchFamily="34" charset="0"/>
              <a:buChar char="•"/>
            </a:pPr>
            <a:r>
              <a:rPr lang="en-AU" baseline="0" dirty="0"/>
              <a:t>Cost of returns</a:t>
            </a:r>
          </a:p>
          <a:p>
            <a:pPr>
              <a:buFont typeface="Arial" pitchFamily="34" charset="0"/>
              <a:buChar char="•"/>
            </a:pPr>
            <a:r>
              <a:rPr lang="en-AU" baseline="0" dirty="0"/>
              <a:t>Cost of damage stock</a:t>
            </a:r>
          </a:p>
          <a:p>
            <a:pPr>
              <a:buFont typeface="Arial" pitchFamily="34" charset="0"/>
              <a:buChar char="•"/>
            </a:pPr>
            <a:r>
              <a:rPr lang="en-AU" baseline="0" dirty="0"/>
              <a:t>Cost of being out of stock / turning down business</a:t>
            </a:r>
          </a:p>
          <a:p>
            <a:pPr>
              <a:buFont typeface="Arial" pitchFamily="34" charset="0"/>
              <a:buChar char="•"/>
            </a:pPr>
            <a:r>
              <a:rPr lang="en-AU" baseline="0" dirty="0"/>
              <a:t>Cost of storage space</a:t>
            </a:r>
          </a:p>
          <a:p>
            <a:pPr>
              <a:buFont typeface="Arial" pitchFamily="34" charset="0"/>
              <a:buChar char="•"/>
            </a:pPr>
            <a:r>
              <a:rPr lang="en-AU" baseline="0" dirty="0"/>
              <a:t>Cash flow considerations</a:t>
            </a:r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 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9C6A61-2063-4874-90D6-0A3D2E6218E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208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QUICK explanation to give an IDEA of the RAID process</a:t>
            </a:r>
          </a:p>
          <a:p>
            <a:r>
              <a:rPr lang="en-AU" dirty="0"/>
              <a:t>More DETAIL and SCREENSHOTS </a:t>
            </a:r>
            <a:r>
              <a:rPr lang="en-AU" baseline="0" dirty="0"/>
              <a:t>in the “Admin” presentation</a:t>
            </a:r>
          </a:p>
          <a:p>
            <a:r>
              <a:rPr lang="en-AU" baseline="0" dirty="0"/>
              <a:t>Plus LIVE demonstration later</a:t>
            </a:r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IT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9C6A61-2063-4874-90D6-0A3D2E6218E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984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QUICK explanation to give an IDEA of the RAID process</a:t>
            </a:r>
          </a:p>
          <a:p>
            <a:r>
              <a:rPr lang="en-AU" dirty="0"/>
              <a:t>More DETAIL and SCREENSHOTS </a:t>
            </a:r>
            <a:r>
              <a:rPr lang="en-AU" baseline="0" dirty="0"/>
              <a:t>in the “Admin” presentation</a:t>
            </a:r>
          </a:p>
          <a:p>
            <a:r>
              <a:rPr lang="en-AU" baseline="0" dirty="0"/>
              <a:t>Plus LIVE demonstration later</a:t>
            </a:r>
            <a:endParaRPr lang="en-AU" dirty="0"/>
          </a:p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IT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9C6A61-2063-4874-90D6-0A3D2E6218E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077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QUICK explanation to give an IDEA of the RAID process</a:t>
            </a:r>
          </a:p>
          <a:p>
            <a:r>
              <a:rPr lang="en-AU" dirty="0"/>
              <a:t>More DETAIL and SCREENSHOTS </a:t>
            </a:r>
            <a:r>
              <a:rPr lang="en-AU" baseline="0" dirty="0"/>
              <a:t>in the “Admin” presentation</a:t>
            </a:r>
          </a:p>
          <a:p>
            <a:r>
              <a:rPr lang="en-AU" baseline="0" dirty="0"/>
              <a:t>Plus LIVE demonstration later</a:t>
            </a:r>
            <a:endParaRPr lang="en-AU" dirty="0"/>
          </a:p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IT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9C6A61-2063-4874-90D6-0A3D2E6218E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349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70" name="Rectangle 66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85800" y="1269207"/>
            <a:ext cx="7772400" cy="1302544"/>
          </a:xfrm>
        </p:spPr>
        <p:txBody>
          <a:bodyPr anchor="b"/>
          <a:lstStyle>
            <a:lvl1pPr>
              <a:defRPr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277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www.DiveRAID.com</a:t>
            </a: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2027A-D911-41D5-A68D-AF8E8819A6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www.DiveRAID.com</a:t>
            </a: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4B848-5D11-414D-B504-F153440D3B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08360"/>
            <a:ext cx="2057400" cy="4386263"/>
          </a:xfrm>
        </p:spPr>
        <p:txBody>
          <a:bodyPr vert="eaVert"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8360"/>
            <a:ext cx="6019800" cy="43862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www.DiveRAID.com</a:t>
            </a: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ADE5C-C09C-45E3-939A-CB49496FB1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F26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www.DiveRAID.com</a:t>
            </a: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E0C70-3020-4A1F-97F6-754F4D90782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www.DiveRAID.com</a:t>
            </a: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4BF74-7060-4612-8BF1-DC39E29DCD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www.DiveRAID.com</a:t>
            </a: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EEA3F-E222-42AB-83B2-5B1A61BCB1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www.DiveRAID.com</a:t>
            </a: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65549-4595-42FA-B6A8-65E7090FA1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www.DiveRAID.com</a:t>
            </a: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BEBAE-CD6B-4F7B-895C-639E273423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www.DiveRAID.com</a:t>
            </a: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0BEF1-D22F-4F80-8F77-F8B6E21676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www.DiveRAID.com</a:t>
            </a: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59996-1A89-4312-9FDB-82EC1CBE85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www.DiveRAID.com</a:t>
            </a: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B3E71-E3EB-42A8-A56C-313B9DDB76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8360"/>
            <a:ext cx="8229600" cy="85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74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74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4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5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accent4">
                    <a:lumMod val="90000"/>
                  </a:schemeClr>
                </a:solidFill>
                <a:effectLst/>
              </a:defRPr>
            </a:lvl1pPr>
          </a:lstStyle>
          <a:p>
            <a:pPr>
              <a:defRPr/>
            </a:pPr>
            <a:r>
              <a:rPr lang="en-US" dirty="0"/>
              <a:t>www.DiveRAID.com</a:t>
            </a:r>
          </a:p>
        </p:txBody>
      </p:sp>
      <p:sp>
        <p:nvSpPr>
          <p:cNvPr id="7175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4">
                    <a:lumMod val="9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76E3149F-36D7-4197-9870-217C75A5DE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26122"/>
          </a:solidFill>
          <a:effectLst/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A0DD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A0DD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A0DD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A0DD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A0DD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287524" y="1920478"/>
            <a:ext cx="8568952" cy="1302544"/>
          </a:xfrm>
        </p:spPr>
        <p:txBody>
          <a:bodyPr/>
          <a:lstStyle/>
          <a:p>
            <a:r>
              <a:rPr lang="en-A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RAID UK &amp; MALTA</a:t>
            </a:r>
            <a:br>
              <a:rPr lang="en-A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INSTRUCTOR CROSSOVER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www.DiveRAID.com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2027A-D911-41D5-A68D-AF8E8819A6D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FREe-Learning works*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/>
              <a:t>The complete academic library is open for browsing</a:t>
            </a:r>
          </a:p>
          <a:p>
            <a:r>
              <a:rPr lang="en-AU" sz="2400" dirty="0"/>
              <a:t>“Students” register if they do not already have a profile</a:t>
            </a:r>
          </a:p>
          <a:p>
            <a:r>
              <a:rPr lang="en-AU" sz="2400" dirty="0"/>
              <a:t>Associate themselves with a RAID DC</a:t>
            </a:r>
          </a:p>
          <a:p>
            <a:r>
              <a:rPr lang="en-AU" sz="2400" dirty="0"/>
              <a:t>DC can communicate with “student”</a:t>
            </a:r>
          </a:p>
          <a:p>
            <a:r>
              <a:rPr lang="en-AU" sz="2400" dirty="0"/>
              <a:t>”Student” must pay for training to certify</a:t>
            </a:r>
          </a:p>
          <a:p>
            <a:r>
              <a:rPr lang="en-AU" sz="2400" dirty="0"/>
              <a:t>Program is a proactive initiative in tough times BUT will remain in place after COVID-19</a:t>
            </a:r>
            <a:endParaRPr lang="en-AU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www.DiveRAID.com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E0C70-3020-4A1F-97F6-754F4D90782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80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REMOTe</a:t>
            </a:r>
            <a:r>
              <a:rPr lang="en-AU" dirty="0"/>
              <a:t>-Learning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/>
              <a:t>Certain RAID programs can be completed (certificate issued and </a:t>
            </a:r>
            <a:r>
              <a:rPr lang="en-AU" sz="2400"/>
              <a:t>course preparation) </a:t>
            </a:r>
            <a:r>
              <a:rPr lang="en-AU" sz="2400" dirty="0"/>
              <a:t>while ‘social distancing.’</a:t>
            </a:r>
          </a:p>
          <a:p>
            <a:r>
              <a:rPr lang="en-AU" sz="2400" dirty="0"/>
              <a:t>Student can complete academics and work with an instructor via A/V tools (Ring Central, Zoom, etc.)</a:t>
            </a:r>
          </a:p>
          <a:p>
            <a:r>
              <a:rPr lang="en-AU" sz="2400" dirty="0"/>
              <a:t>Nitrox standards adjusted to allow use of on-line virtual oxygen analyser (app powered by RAID)</a:t>
            </a:r>
          </a:p>
          <a:p>
            <a:r>
              <a:rPr lang="en-AU" sz="2400" dirty="0"/>
              <a:t>Current courses available includes: Equipment, Eco, Nitrox, Core rebreather knowledge </a:t>
            </a:r>
            <a:endParaRPr lang="en-AU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www.DiveRAID.com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E0C70-3020-4A1F-97F6-754F4D90782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61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Course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91630"/>
            <a:ext cx="7344816" cy="3102992"/>
          </a:xfrm>
        </p:spPr>
        <p:txBody>
          <a:bodyPr/>
          <a:lstStyle/>
          <a:p>
            <a:r>
              <a:rPr lang="en-AU" dirty="0"/>
              <a:t>Linear system or menu driven?</a:t>
            </a:r>
          </a:p>
          <a:p>
            <a:pPr lvl="1"/>
            <a:r>
              <a:rPr lang="en-AU" dirty="0"/>
              <a:t>Both systems have advantages</a:t>
            </a:r>
          </a:p>
          <a:p>
            <a:pPr lvl="1"/>
            <a:r>
              <a:rPr lang="en-AU" dirty="0"/>
              <a:t>RAID uses the best of both</a:t>
            </a:r>
          </a:p>
          <a:p>
            <a:pPr lvl="1"/>
            <a:r>
              <a:rPr lang="en-AU" dirty="0"/>
              <a:t>The benefit to students is choice… </a:t>
            </a:r>
            <a:r>
              <a:rPr lang="en-AU" dirty="0" err="1"/>
              <a:t>ConEd</a:t>
            </a:r>
            <a:r>
              <a:rPr lang="en-AU" dirty="0"/>
              <a:t> at their pace and their preferences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www.DiveRAID.com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E0C70-3020-4A1F-97F6-754F4D90782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eft Arrow 25"/>
          <p:cNvSpPr/>
          <p:nvPr/>
        </p:nvSpPr>
        <p:spPr>
          <a:xfrm rot="16200000">
            <a:off x="6819838" y="2052104"/>
            <a:ext cx="1126641" cy="437740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2612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Left Arrow 21"/>
          <p:cNvSpPr/>
          <p:nvPr/>
        </p:nvSpPr>
        <p:spPr>
          <a:xfrm rot="10800000">
            <a:off x="5580112" y="1563638"/>
            <a:ext cx="1126641" cy="437740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2612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Left Arrow 20"/>
          <p:cNvSpPr/>
          <p:nvPr/>
        </p:nvSpPr>
        <p:spPr>
          <a:xfrm rot="10800000">
            <a:off x="3491880" y="1563638"/>
            <a:ext cx="1126641" cy="437740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2612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Course Structure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www.DiveRAID.com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E0C70-3020-4A1F-97F6-754F4D90782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3" name="Group 6"/>
          <p:cNvGrpSpPr/>
          <p:nvPr/>
        </p:nvGrpSpPr>
        <p:grpSpPr>
          <a:xfrm>
            <a:off x="6660232" y="1203598"/>
            <a:ext cx="1459134" cy="1167307"/>
            <a:chOff x="2114748" y="285"/>
            <a:chExt cx="1459134" cy="1167307"/>
          </a:xfrm>
          <a:solidFill>
            <a:srgbClr val="00A0DD"/>
          </a:solidFill>
        </p:grpSpPr>
        <p:sp>
          <p:nvSpPr>
            <p:cNvPr id="8" name="Rounded Rectangle 7"/>
            <p:cNvSpPr/>
            <p:nvPr/>
          </p:nvSpPr>
          <p:spPr>
            <a:xfrm>
              <a:off x="2114748" y="285"/>
              <a:ext cx="1459134" cy="116730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2148937" y="34474"/>
              <a:ext cx="1390756" cy="10989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b="1" kern="1200" dirty="0" err="1"/>
                <a:t>Divemaster</a:t>
              </a:r>
              <a:endParaRPr lang="en-GB" sz="2400" b="1" kern="1200" dirty="0"/>
            </a:p>
          </p:txBody>
        </p:sp>
      </p:grpSp>
      <p:sp>
        <p:nvSpPr>
          <p:cNvPr id="11" name="Left Arrow 10"/>
          <p:cNvSpPr/>
          <p:nvPr/>
        </p:nvSpPr>
        <p:spPr>
          <a:xfrm rot="10800000">
            <a:off x="1403648" y="1563638"/>
            <a:ext cx="1126641" cy="437740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2612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6" name="Group 11"/>
          <p:cNvGrpSpPr/>
          <p:nvPr/>
        </p:nvGrpSpPr>
        <p:grpSpPr>
          <a:xfrm>
            <a:off x="4644008" y="1203598"/>
            <a:ext cx="1459134" cy="1170937"/>
            <a:chOff x="90140" y="63909"/>
            <a:chExt cx="1459134" cy="1170937"/>
          </a:xfrm>
          <a:solidFill>
            <a:srgbClr val="00A0DD"/>
          </a:solidFill>
        </p:grpSpPr>
        <p:sp>
          <p:nvSpPr>
            <p:cNvPr id="13" name="Rounded Rectangle 12"/>
            <p:cNvSpPr/>
            <p:nvPr/>
          </p:nvSpPr>
          <p:spPr>
            <a:xfrm>
              <a:off x="90140" y="63909"/>
              <a:ext cx="1459134" cy="116730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90140" y="135917"/>
              <a:ext cx="1390756" cy="10989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kern="1200" dirty="0"/>
                <a:t>Rescue</a:t>
              </a:r>
            </a:p>
          </p:txBody>
        </p:sp>
      </p:grpSp>
      <p:grpSp>
        <p:nvGrpSpPr>
          <p:cNvPr id="7" name="Group 14"/>
          <p:cNvGrpSpPr/>
          <p:nvPr/>
        </p:nvGrpSpPr>
        <p:grpSpPr>
          <a:xfrm>
            <a:off x="2555776" y="1203598"/>
            <a:ext cx="1459134" cy="1167307"/>
            <a:chOff x="2114748" y="285"/>
            <a:chExt cx="1459134" cy="1167307"/>
          </a:xfrm>
        </p:grpSpPr>
        <p:sp>
          <p:nvSpPr>
            <p:cNvPr id="16" name="Rounded Rectangle 15"/>
            <p:cNvSpPr/>
            <p:nvPr/>
          </p:nvSpPr>
          <p:spPr>
            <a:xfrm>
              <a:off x="2114748" y="285"/>
              <a:ext cx="1459134" cy="1167307"/>
            </a:xfrm>
            <a:prstGeom prst="roundRect">
              <a:avLst>
                <a:gd name="adj" fmla="val 10000"/>
              </a:avLst>
            </a:prstGeom>
            <a:solidFill>
              <a:srgbClr val="00A0DD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2148937" y="34474"/>
              <a:ext cx="1390756" cy="1098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b="1" kern="1200" dirty="0"/>
                <a:t>Advanced</a:t>
              </a:r>
            </a:p>
          </p:txBody>
        </p:sp>
      </p:grpSp>
      <p:grpSp>
        <p:nvGrpSpPr>
          <p:cNvPr id="10" name="Group 17"/>
          <p:cNvGrpSpPr/>
          <p:nvPr/>
        </p:nvGrpSpPr>
        <p:grpSpPr>
          <a:xfrm>
            <a:off x="467544" y="1203598"/>
            <a:ext cx="1459134" cy="1167307"/>
            <a:chOff x="2114748" y="285"/>
            <a:chExt cx="1459134" cy="1167307"/>
          </a:xfrm>
        </p:grpSpPr>
        <p:sp>
          <p:nvSpPr>
            <p:cNvPr id="19" name="Rounded Rectangle 18"/>
            <p:cNvSpPr/>
            <p:nvPr/>
          </p:nvSpPr>
          <p:spPr>
            <a:xfrm>
              <a:off x="2114748" y="285"/>
              <a:ext cx="1459134" cy="1167307"/>
            </a:xfrm>
            <a:prstGeom prst="roundRect">
              <a:avLst>
                <a:gd name="adj" fmla="val 10000"/>
              </a:avLst>
            </a:prstGeom>
            <a:solidFill>
              <a:srgbClr val="00A0DD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2148937" y="34474"/>
              <a:ext cx="1390756" cy="1098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kern="1200" dirty="0"/>
                <a:t>Open Water</a:t>
              </a:r>
            </a:p>
          </p:txBody>
        </p:sp>
      </p:grpSp>
      <p:grpSp>
        <p:nvGrpSpPr>
          <p:cNvPr id="12" name="Group 22"/>
          <p:cNvGrpSpPr/>
          <p:nvPr/>
        </p:nvGrpSpPr>
        <p:grpSpPr>
          <a:xfrm>
            <a:off x="6660232" y="2787774"/>
            <a:ext cx="1459134" cy="1167307"/>
            <a:chOff x="2114748" y="285"/>
            <a:chExt cx="1459134" cy="1167307"/>
          </a:xfrm>
          <a:solidFill>
            <a:srgbClr val="00A0DD"/>
          </a:solidFill>
        </p:grpSpPr>
        <p:sp>
          <p:nvSpPr>
            <p:cNvPr id="24" name="Rounded Rectangle 23"/>
            <p:cNvSpPr/>
            <p:nvPr/>
          </p:nvSpPr>
          <p:spPr>
            <a:xfrm>
              <a:off x="2114748" y="285"/>
              <a:ext cx="1459134" cy="116730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2148937" y="34474"/>
              <a:ext cx="1390756" cy="10989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800" b="1" kern="1200" dirty="0"/>
                <a:t>Dive Pro</a:t>
              </a:r>
              <a:endParaRPr lang="en-GB" sz="3600" b="1" kern="1200" dirty="0"/>
            </a:p>
          </p:txBody>
        </p:sp>
      </p:grpSp>
      <p:grpSp>
        <p:nvGrpSpPr>
          <p:cNvPr id="15" name="Group 26"/>
          <p:cNvGrpSpPr/>
          <p:nvPr/>
        </p:nvGrpSpPr>
        <p:grpSpPr>
          <a:xfrm>
            <a:off x="2339752" y="2715766"/>
            <a:ext cx="1800200" cy="792088"/>
            <a:chOff x="90140" y="63909"/>
            <a:chExt cx="1459134" cy="1170937"/>
          </a:xfrm>
          <a:solidFill>
            <a:srgbClr val="00A0DD"/>
          </a:solidFill>
        </p:grpSpPr>
        <p:sp>
          <p:nvSpPr>
            <p:cNvPr id="28" name="Rounded Rectangle 27"/>
            <p:cNvSpPr/>
            <p:nvPr/>
          </p:nvSpPr>
          <p:spPr>
            <a:xfrm>
              <a:off x="90140" y="63909"/>
              <a:ext cx="1459134" cy="116730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4"/>
            <p:cNvSpPr/>
            <p:nvPr/>
          </p:nvSpPr>
          <p:spPr>
            <a:xfrm>
              <a:off x="90140" y="135917"/>
              <a:ext cx="1390756" cy="10989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400" b="1" kern="1200" dirty="0"/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kern="1200" dirty="0"/>
                <a:t>Specialties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400" b="1" kern="120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6125DB7-F079-7442-B0A9-69C3F39B9778}"/>
              </a:ext>
            </a:extLst>
          </p:cNvPr>
          <p:cNvSpPr txBox="1"/>
          <p:nvPr/>
        </p:nvSpPr>
        <p:spPr>
          <a:xfrm>
            <a:off x="730089" y="386259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n-lt"/>
              </a:rPr>
              <a:t>Linear Training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eft Arrow 21"/>
          <p:cNvSpPr/>
          <p:nvPr/>
        </p:nvSpPr>
        <p:spPr>
          <a:xfrm rot="10800000">
            <a:off x="5364088" y="2571750"/>
            <a:ext cx="1126641" cy="437740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2612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Left Arrow 20"/>
          <p:cNvSpPr/>
          <p:nvPr/>
        </p:nvSpPr>
        <p:spPr>
          <a:xfrm rot="10800000">
            <a:off x="3491880" y="2571750"/>
            <a:ext cx="1126641" cy="437740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2612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Course Structure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www.DiveRAID.com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E0C70-3020-4A1F-97F6-754F4D90782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pSp>
        <p:nvGrpSpPr>
          <p:cNvPr id="3" name="Group 6"/>
          <p:cNvGrpSpPr/>
          <p:nvPr/>
        </p:nvGrpSpPr>
        <p:grpSpPr>
          <a:xfrm>
            <a:off x="4572000" y="2211710"/>
            <a:ext cx="1459134" cy="1167307"/>
            <a:chOff x="2114748" y="285"/>
            <a:chExt cx="1459134" cy="1167307"/>
          </a:xfrm>
          <a:solidFill>
            <a:srgbClr val="00A0DD"/>
          </a:solidFill>
        </p:grpSpPr>
        <p:sp>
          <p:nvSpPr>
            <p:cNvPr id="8" name="Rounded Rectangle 7"/>
            <p:cNvSpPr/>
            <p:nvPr/>
          </p:nvSpPr>
          <p:spPr>
            <a:xfrm>
              <a:off x="2114748" y="285"/>
              <a:ext cx="1459134" cy="116730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2148937" y="34474"/>
              <a:ext cx="1390756" cy="10989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b="1" kern="1200" dirty="0" err="1"/>
                <a:t>Divemaster</a:t>
              </a:r>
              <a:endParaRPr lang="en-GB" sz="2400" b="1" kern="1200" dirty="0"/>
            </a:p>
          </p:txBody>
        </p:sp>
      </p:grpSp>
      <p:sp>
        <p:nvSpPr>
          <p:cNvPr id="11" name="Left Arrow 10"/>
          <p:cNvSpPr/>
          <p:nvPr/>
        </p:nvSpPr>
        <p:spPr>
          <a:xfrm rot="10800000">
            <a:off x="1259632" y="2571750"/>
            <a:ext cx="1126641" cy="437740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2612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6" name="Group 17"/>
          <p:cNvGrpSpPr/>
          <p:nvPr/>
        </p:nvGrpSpPr>
        <p:grpSpPr>
          <a:xfrm>
            <a:off x="251520" y="2211710"/>
            <a:ext cx="1459134" cy="1167307"/>
            <a:chOff x="2114748" y="285"/>
            <a:chExt cx="1459134" cy="1167307"/>
          </a:xfrm>
          <a:solidFill>
            <a:srgbClr val="00A0DD"/>
          </a:solidFill>
        </p:grpSpPr>
        <p:sp>
          <p:nvSpPr>
            <p:cNvPr id="19" name="Rounded Rectangle 18"/>
            <p:cNvSpPr/>
            <p:nvPr/>
          </p:nvSpPr>
          <p:spPr>
            <a:xfrm>
              <a:off x="2114748" y="285"/>
              <a:ext cx="1459134" cy="116730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2148937" y="34474"/>
              <a:ext cx="1390756" cy="10989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kern="1200" dirty="0"/>
                <a:t>Open Water</a:t>
              </a:r>
            </a:p>
          </p:txBody>
        </p:sp>
      </p:grpSp>
      <p:grpSp>
        <p:nvGrpSpPr>
          <p:cNvPr id="7" name="Group 22"/>
          <p:cNvGrpSpPr/>
          <p:nvPr/>
        </p:nvGrpSpPr>
        <p:grpSpPr>
          <a:xfrm>
            <a:off x="6444208" y="2211710"/>
            <a:ext cx="1459134" cy="1167307"/>
            <a:chOff x="2114748" y="285"/>
            <a:chExt cx="1459134" cy="1167307"/>
          </a:xfrm>
          <a:solidFill>
            <a:srgbClr val="00A0DD"/>
          </a:solidFill>
        </p:grpSpPr>
        <p:sp>
          <p:nvSpPr>
            <p:cNvPr id="24" name="Rounded Rectangle 23"/>
            <p:cNvSpPr/>
            <p:nvPr/>
          </p:nvSpPr>
          <p:spPr>
            <a:xfrm>
              <a:off x="2114748" y="285"/>
              <a:ext cx="1459134" cy="116730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2148937" y="34474"/>
              <a:ext cx="1390756" cy="10989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800" b="1" kern="1200" dirty="0"/>
                <a:t>Dive Pro</a:t>
              </a:r>
              <a:endParaRPr lang="en-GB" sz="3600" b="1" kern="1200" dirty="0"/>
            </a:p>
          </p:txBody>
        </p:sp>
      </p:grpSp>
      <p:grpSp>
        <p:nvGrpSpPr>
          <p:cNvPr id="10" name="Group 26"/>
          <p:cNvGrpSpPr/>
          <p:nvPr/>
        </p:nvGrpSpPr>
        <p:grpSpPr>
          <a:xfrm>
            <a:off x="2339752" y="1059582"/>
            <a:ext cx="1800200" cy="576064"/>
            <a:chOff x="90140" y="63909"/>
            <a:chExt cx="1459134" cy="1170937"/>
          </a:xfrm>
          <a:solidFill>
            <a:srgbClr val="00A0DD"/>
          </a:solidFill>
        </p:grpSpPr>
        <p:sp>
          <p:nvSpPr>
            <p:cNvPr id="28" name="Rounded Rectangle 27"/>
            <p:cNvSpPr/>
            <p:nvPr/>
          </p:nvSpPr>
          <p:spPr>
            <a:xfrm>
              <a:off x="90140" y="63909"/>
              <a:ext cx="1459134" cy="116730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4"/>
            <p:cNvSpPr/>
            <p:nvPr/>
          </p:nvSpPr>
          <p:spPr>
            <a:xfrm>
              <a:off x="90140" y="135917"/>
              <a:ext cx="1390756" cy="10989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400" b="1" kern="1200" dirty="0"/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kern="1200" dirty="0"/>
                <a:t>Specialties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400" b="1" kern="1200" dirty="0"/>
            </a:p>
          </p:txBody>
        </p:sp>
      </p:grpSp>
      <p:grpSp>
        <p:nvGrpSpPr>
          <p:cNvPr id="12" name="Group 26"/>
          <p:cNvGrpSpPr/>
          <p:nvPr/>
        </p:nvGrpSpPr>
        <p:grpSpPr>
          <a:xfrm>
            <a:off x="2339752" y="1779662"/>
            <a:ext cx="1800200" cy="576064"/>
            <a:chOff x="90140" y="63909"/>
            <a:chExt cx="1459134" cy="1170937"/>
          </a:xfrm>
          <a:solidFill>
            <a:srgbClr val="00A0DD"/>
          </a:solidFill>
        </p:grpSpPr>
        <p:sp>
          <p:nvSpPr>
            <p:cNvPr id="30" name="Rounded Rectangle 29"/>
            <p:cNvSpPr/>
            <p:nvPr/>
          </p:nvSpPr>
          <p:spPr>
            <a:xfrm>
              <a:off x="90140" y="63909"/>
              <a:ext cx="1459134" cy="116730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ed Rectangle 4"/>
            <p:cNvSpPr/>
            <p:nvPr/>
          </p:nvSpPr>
          <p:spPr>
            <a:xfrm>
              <a:off x="90140" y="135917"/>
              <a:ext cx="1390756" cy="10989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400" b="1" kern="1200" dirty="0"/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kern="1200" dirty="0"/>
                <a:t>Specialties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400" b="1" kern="1200" dirty="0"/>
            </a:p>
          </p:txBody>
        </p:sp>
      </p:grpSp>
      <p:grpSp>
        <p:nvGrpSpPr>
          <p:cNvPr id="13" name="Group 26"/>
          <p:cNvGrpSpPr/>
          <p:nvPr/>
        </p:nvGrpSpPr>
        <p:grpSpPr>
          <a:xfrm>
            <a:off x="2339752" y="2499742"/>
            <a:ext cx="1800200" cy="576064"/>
            <a:chOff x="90140" y="63909"/>
            <a:chExt cx="1459134" cy="1170937"/>
          </a:xfrm>
          <a:solidFill>
            <a:srgbClr val="00A0DD"/>
          </a:solidFill>
        </p:grpSpPr>
        <p:sp>
          <p:nvSpPr>
            <p:cNvPr id="33" name="Rounded Rectangle 32"/>
            <p:cNvSpPr/>
            <p:nvPr/>
          </p:nvSpPr>
          <p:spPr>
            <a:xfrm>
              <a:off x="90140" y="63909"/>
              <a:ext cx="1459134" cy="116730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ounded Rectangle 4"/>
            <p:cNvSpPr/>
            <p:nvPr/>
          </p:nvSpPr>
          <p:spPr>
            <a:xfrm>
              <a:off x="90140" y="135917"/>
              <a:ext cx="1390756" cy="10989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400" b="1" kern="1200" dirty="0"/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kern="1200" dirty="0"/>
                <a:t>Specialties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400" b="1" kern="1200" dirty="0"/>
            </a:p>
          </p:txBody>
        </p:sp>
      </p:grpSp>
      <p:grpSp>
        <p:nvGrpSpPr>
          <p:cNvPr id="14" name="Group 26"/>
          <p:cNvGrpSpPr/>
          <p:nvPr/>
        </p:nvGrpSpPr>
        <p:grpSpPr>
          <a:xfrm>
            <a:off x="2339752" y="3219822"/>
            <a:ext cx="1800200" cy="576064"/>
            <a:chOff x="90140" y="63909"/>
            <a:chExt cx="1459134" cy="1170937"/>
          </a:xfrm>
          <a:solidFill>
            <a:srgbClr val="00A0DD"/>
          </a:solidFill>
        </p:grpSpPr>
        <p:sp>
          <p:nvSpPr>
            <p:cNvPr id="36" name="Rounded Rectangle 35"/>
            <p:cNvSpPr/>
            <p:nvPr/>
          </p:nvSpPr>
          <p:spPr>
            <a:xfrm>
              <a:off x="90140" y="63909"/>
              <a:ext cx="1459134" cy="116730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ounded Rectangle 4"/>
            <p:cNvSpPr/>
            <p:nvPr/>
          </p:nvSpPr>
          <p:spPr>
            <a:xfrm>
              <a:off x="90140" y="135917"/>
              <a:ext cx="1390756" cy="10989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400" b="1" kern="1200" dirty="0"/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kern="1200" dirty="0"/>
                <a:t>Advanced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400" b="1" kern="1200" dirty="0"/>
            </a:p>
          </p:txBody>
        </p:sp>
      </p:grpSp>
      <p:grpSp>
        <p:nvGrpSpPr>
          <p:cNvPr id="15" name="Group 26"/>
          <p:cNvGrpSpPr/>
          <p:nvPr/>
        </p:nvGrpSpPr>
        <p:grpSpPr>
          <a:xfrm>
            <a:off x="2339752" y="3939902"/>
            <a:ext cx="1800200" cy="576064"/>
            <a:chOff x="90140" y="63909"/>
            <a:chExt cx="1459134" cy="1170937"/>
          </a:xfrm>
          <a:solidFill>
            <a:srgbClr val="00A0DD"/>
          </a:solidFill>
        </p:grpSpPr>
        <p:sp>
          <p:nvSpPr>
            <p:cNvPr id="39" name="Rounded Rectangle 38"/>
            <p:cNvSpPr/>
            <p:nvPr/>
          </p:nvSpPr>
          <p:spPr>
            <a:xfrm>
              <a:off x="90140" y="63909"/>
              <a:ext cx="1459134" cy="116730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ounded Rectangle 4"/>
            <p:cNvSpPr/>
            <p:nvPr/>
          </p:nvSpPr>
          <p:spPr>
            <a:xfrm>
              <a:off x="90140" y="135917"/>
              <a:ext cx="1390756" cy="10989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400" b="1" kern="1200" dirty="0"/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kern="1200" dirty="0"/>
                <a:t>Rescue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400" b="1" kern="1200" dirty="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EF13E0D-3A8C-2542-A3E2-D7CAE8B73F61}"/>
              </a:ext>
            </a:extLst>
          </p:cNvPr>
          <p:cNvSpPr/>
          <p:nvPr/>
        </p:nvSpPr>
        <p:spPr>
          <a:xfrm>
            <a:off x="4688865" y="1232968"/>
            <a:ext cx="3449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Menu Training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441" y="1491630"/>
            <a:ext cx="5112568" cy="4032448"/>
          </a:xfrm>
        </p:spPr>
        <p:txBody>
          <a:bodyPr/>
          <a:lstStyle/>
          <a:p>
            <a:r>
              <a:rPr lang="en-AU" sz="2800" dirty="0"/>
              <a:t>Open Circuit Flowchart</a:t>
            </a:r>
          </a:p>
          <a:p>
            <a:r>
              <a:rPr lang="en-AU" sz="2800" dirty="0"/>
              <a:t>All OC courses</a:t>
            </a:r>
          </a:p>
          <a:p>
            <a:pPr lvl="1"/>
            <a:r>
              <a:rPr lang="en-AU" sz="2400" dirty="0"/>
              <a:t>Recreational</a:t>
            </a:r>
          </a:p>
          <a:p>
            <a:pPr lvl="1"/>
            <a:r>
              <a:rPr lang="en-AU" sz="2400" dirty="0"/>
              <a:t>Technical</a:t>
            </a:r>
          </a:p>
          <a:p>
            <a:r>
              <a:rPr lang="en-AU" sz="2800" dirty="0"/>
              <a:t>Depicts flow</a:t>
            </a:r>
          </a:p>
          <a:p>
            <a:r>
              <a:rPr lang="en-AU" sz="2800" dirty="0"/>
              <a:t>Demonstrates standards</a:t>
            </a:r>
          </a:p>
          <a:p>
            <a:endParaRPr lang="en-AU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www.DiveRAID.com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E0C70-3020-4A1F-97F6-754F4D90782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0095061"/>
              </p:ext>
            </p:extLst>
          </p:nvPr>
        </p:nvGraphicFramePr>
        <p:xfrm>
          <a:off x="5508105" y="-6339"/>
          <a:ext cx="3641170" cy="5147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Acrobat Document" r:id="rId4" imgW="11344123" imgH="16039739" progId="AcroExch.Document.DC">
                  <p:embed/>
                </p:oleObj>
              </mc:Choice>
              <mc:Fallback>
                <p:oleObj name="Acrobat Document" r:id="rId4" imgW="11344123" imgH="1603973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08105" y="-6339"/>
                        <a:ext cx="3641170" cy="51470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35EC670-04C0-CA49-9659-14C306C0A4ED}"/>
              </a:ext>
            </a:extLst>
          </p:cNvPr>
          <p:cNvSpPr/>
          <p:nvPr/>
        </p:nvSpPr>
        <p:spPr>
          <a:xfrm>
            <a:off x="539552" y="260111"/>
            <a:ext cx="47949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400" b="1" dirty="0">
                <a:solidFill>
                  <a:srgbClr val="F26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Course Structure</a:t>
            </a:r>
            <a:endParaRPr lang="en-US" sz="4400" b="1" dirty="0">
              <a:solidFill>
                <a:srgbClr val="F261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76" y="987574"/>
            <a:ext cx="5832648" cy="3528392"/>
          </a:xfrm>
        </p:spPr>
        <p:txBody>
          <a:bodyPr/>
          <a:lstStyle/>
          <a:p>
            <a:pPr marL="0" indent="0">
              <a:buNone/>
            </a:pPr>
            <a:r>
              <a:rPr lang="en-AU" sz="2800" dirty="0"/>
              <a:t>Other RAID Programs</a:t>
            </a:r>
          </a:p>
          <a:p>
            <a:r>
              <a:rPr lang="en-AU" sz="2800" dirty="0"/>
              <a:t>Technical Open Circuit</a:t>
            </a:r>
          </a:p>
          <a:p>
            <a:r>
              <a:rPr lang="en-AU" sz="2800" dirty="0"/>
              <a:t>Recreational and technical CCR</a:t>
            </a:r>
          </a:p>
          <a:p>
            <a:r>
              <a:rPr lang="en-AU" sz="2800" dirty="0"/>
              <a:t>Cave</a:t>
            </a:r>
          </a:p>
          <a:p>
            <a:r>
              <a:rPr lang="en-AU" sz="2800" dirty="0"/>
              <a:t>Sidemount</a:t>
            </a:r>
          </a:p>
          <a:p>
            <a:r>
              <a:rPr lang="en-AU" sz="2800" dirty="0"/>
              <a:t>Wreck</a:t>
            </a:r>
          </a:p>
          <a:p>
            <a:r>
              <a:rPr lang="en-AU" sz="2800" dirty="0"/>
              <a:t>Freedive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www.DiveRAID.com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E0C70-3020-4A1F-97F6-754F4D90782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32770" name="Picture 2" descr="C:\Users\markm\Dropbox\Image sample\PAUL Photos\Pete Mesley pics\PMP_16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7266" y="0"/>
            <a:ext cx="3406734" cy="5143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02393"/>
            <a:ext cx="5059618" cy="854869"/>
          </a:xfrm>
        </p:spPr>
        <p:txBody>
          <a:bodyPr/>
          <a:lstStyle/>
          <a:p>
            <a:r>
              <a:rPr lang="en-AU" dirty="0"/>
              <a:t>Course Structure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Course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008DF1-FE50-4678-8B0D-F84FB5D13CE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www.DiveRAID.com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Crossover Levels</a:t>
            </a:r>
          </a:p>
          <a:p>
            <a:r>
              <a:rPr lang="en-AU" dirty="0"/>
              <a:t>Crossing from other agency diver levels</a:t>
            </a:r>
          </a:p>
          <a:p>
            <a:r>
              <a:rPr lang="en-AU" dirty="0"/>
              <a:t>RAID recognises and ISO/EUF or RSTC approved agency as an equivalent, unless that agency does not require an independent instructor exam.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Course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63229"/>
            <a:ext cx="4680520" cy="3319017"/>
          </a:xfrm>
        </p:spPr>
        <p:txBody>
          <a:bodyPr/>
          <a:lstStyle/>
          <a:p>
            <a:pPr marL="0" indent="0">
              <a:buNone/>
            </a:pPr>
            <a:r>
              <a:rPr lang="en-AU" sz="2800" b="1" dirty="0"/>
              <a:t>IDP and ITP</a:t>
            </a:r>
          </a:p>
          <a:p>
            <a:r>
              <a:rPr lang="en-AU" sz="2800" b="1" dirty="0"/>
              <a:t>Theory program</a:t>
            </a:r>
          </a:p>
          <a:p>
            <a:pPr lvl="1"/>
            <a:r>
              <a:rPr lang="en-AU" sz="2400" b="1" dirty="0"/>
              <a:t>Developed for all disciplines</a:t>
            </a:r>
          </a:p>
          <a:p>
            <a:r>
              <a:rPr lang="en-AU" sz="2800" b="1" dirty="0"/>
              <a:t>Practical separate</a:t>
            </a:r>
          </a:p>
          <a:p>
            <a:pPr lvl="1"/>
            <a:r>
              <a:rPr lang="en-AU" sz="2400" b="1" dirty="0"/>
              <a:t>Confined</a:t>
            </a:r>
          </a:p>
          <a:p>
            <a:pPr lvl="1"/>
            <a:r>
              <a:rPr lang="en-AU" sz="2400" b="1" dirty="0"/>
              <a:t>OW</a:t>
            </a:r>
            <a:endParaRPr lang="en-AU" b="1" dirty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www.DiveRAID.com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E0C70-3020-4A1F-97F6-754F4D90782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7490840"/>
              </p:ext>
            </p:extLst>
          </p:nvPr>
        </p:nvGraphicFramePr>
        <p:xfrm>
          <a:off x="3923928" y="1203598"/>
          <a:ext cx="4824536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98257-E486-1F44-BA22-E148C820A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 Differences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5F5CC-B960-EF45-944E-0FEB482A5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54" y="964996"/>
            <a:ext cx="8964488" cy="3734989"/>
          </a:xfrm>
        </p:spPr>
        <p:txBody>
          <a:bodyPr/>
          <a:lstStyle/>
          <a:p>
            <a:r>
              <a:rPr lang="en-US" sz="2800" dirty="0"/>
              <a:t>Skills</a:t>
            </a:r>
          </a:p>
          <a:p>
            <a:pPr lvl="1"/>
            <a:r>
              <a:rPr lang="en-US" sz="2400" dirty="0"/>
              <a:t>Certain skills have been made more efficient</a:t>
            </a:r>
          </a:p>
          <a:p>
            <a:r>
              <a:rPr lang="en-US" sz="2800" dirty="0"/>
              <a:t>Neutral buoyancy</a:t>
            </a:r>
          </a:p>
          <a:p>
            <a:pPr lvl="1"/>
            <a:r>
              <a:rPr lang="en-US" sz="2400" dirty="0"/>
              <a:t>RAID leads the market: neutral buoyancy from the start</a:t>
            </a:r>
          </a:p>
          <a:p>
            <a:r>
              <a:rPr lang="en-US" sz="2800" dirty="0"/>
              <a:t>SAC rates</a:t>
            </a:r>
          </a:p>
          <a:p>
            <a:pPr lvl="1"/>
            <a:r>
              <a:rPr lang="en-US" sz="2400" dirty="0"/>
              <a:t>Calculated from Open Water 20 diver level</a:t>
            </a:r>
          </a:p>
          <a:p>
            <a:r>
              <a:rPr lang="en-US" sz="2800" dirty="0"/>
              <a:t>Trimix</a:t>
            </a:r>
          </a:p>
          <a:p>
            <a:pPr lvl="1"/>
            <a:r>
              <a:rPr lang="en-US" sz="2400" dirty="0"/>
              <a:t>Available on recreational programs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E2492E-82F9-4847-A7F3-9E8D360DD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www.DiveRAID.com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D2FD29-1FCB-7841-B1E9-CFCA48890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E0C70-3020-4A1F-97F6-754F4D90782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972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7B346-1F77-4C78-9DD8-60C62511B15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www.DiveRAID.com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42392" y="1203598"/>
            <a:ext cx="7859216" cy="3384376"/>
          </a:xfrm>
        </p:spPr>
        <p:txBody>
          <a:bodyPr/>
          <a:lstStyle/>
          <a:p>
            <a:r>
              <a:rPr lang="en-AU" sz="2800" dirty="0">
                <a:effectLst/>
                <a:latin typeface="Calibri" pitchFamily="34" charset="0"/>
              </a:rPr>
              <a:t>Welcome to </a:t>
            </a:r>
            <a:r>
              <a:rPr lang="en-AU" sz="2800" dirty="0">
                <a:solidFill>
                  <a:srgbClr val="00A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YOUR</a:t>
            </a:r>
            <a:r>
              <a:rPr lang="en-AU" sz="2800" dirty="0">
                <a:effectLst/>
                <a:latin typeface="Calibri" pitchFamily="34" charset="0"/>
              </a:rPr>
              <a:t> RAID </a:t>
            </a:r>
            <a:r>
              <a:rPr lang="en-AU" sz="2800" dirty="0">
                <a:latin typeface="Calibri" pitchFamily="34" charset="0"/>
              </a:rPr>
              <a:t>Instructor Crossover</a:t>
            </a:r>
          </a:p>
          <a:p>
            <a:r>
              <a:rPr lang="en-AU" sz="2800" dirty="0">
                <a:effectLst/>
                <a:latin typeface="Calibri" pitchFamily="34" charset="0"/>
              </a:rPr>
              <a:t>Introductions</a:t>
            </a:r>
          </a:p>
          <a:p>
            <a:pPr lvl="1"/>
            <a:r>
              <a:rPr lang="en-AU" sz="2400" dirty="0">
                <a:effectLst/>
                <a:latin typeface="Calibri" pitchFamily="34" charset="0"/>
              </a:rPr>
              <a:t>Presenter</a:t>
            </a:r>
          </a:p>
          <a:p>
            <a:pPr lvl="1"/>
            <a:r>
              <a:rPr lang="en-AU" sz="2400" dirty="0">
                <a:effectLst/>
                <a:latin typeface="Calibri" pitchFamily="34" charset="0"/>
              </a:rPr>
              <a:t>Candidates</a:t>
            </a:r>
          </a:p>
          <a:p>
            <a:r>
              <a:rPr lang="en-AU" sz="2800" dirty="0">
                <a:latin typeface="Calibri" pitchFamily="34" charset="0"/>
              </a:rPr>
              <a:t>Purpose – to allow an active instructor in good standing from a recognised agency to teach RAID dive courses</a:t>
            </a:r>
            <a:endParaRPr lang="en-AU" sz="2800" dirty="0"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EEFC-5A20-0147-B27D-36A33E2CA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Doing business with RAID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BE85C-3651-C34D-AFC8-34B576B15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local office manager (RRO) provides:</a:t>
            </a:r>
          </a:p>
          <a:p>
            <a:pPr lvl="1"/>
            <a:r>
              <a:rPr lang="en-US" dirty="0"/>
              <a:t>Pricelists</a:t>
            </a:r>
          </a:p>
          <a:p>
            <a:pPr lvl="1"/>
            <a:r>
              <a:rPr lang="en-US" dirty="0"/>
              <a:t>Up to date info</a:t>
            </a:r>
          </a:p>
          <a:p>
            <a:pPr lvl="1"/>
            <a:r>
              <a:rPr lang="en-US" dirty="0"/>
              <a:t>Access to credits</a:t>
            </a:r>
          </a:p>
          <a:p>
            <a:pPr lvl="1"/>
            <a:r>
              <a:rPr lang="en-US" dirty="0"/>
              <a:t>Access to further training</a:t>
            </a:r>
          </a:p>
          <a:p>
            <a:pPr lvl="1"/>
            <a:r>
              <a:rPr lang="en-US" dirty="0"/>
              <a:t>Business advice when needed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86B996-6FDB-4D46-8CCE-DC564D515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www.DiveRAID.com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38B332-61C8-744C-9E0B-C28FF5C66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E0C70-3020-4A1F-97F6-754F4D90782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781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Administration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www.DiveRAID.com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E0C70-3020-4A1F-97F6-754F4D90782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00151"/>
            <a:ext cx="8435280" cy="3394472"/>
          </a:xfrm>
        </p:spPr>
        <p:txBody>
          <a:bodyPr/>
          <a:lstStyle/>
          <a:p>
            <a:pPr lvl="0"/>
            <a:r>
              <a:rPr lang="en-AU" sz="2400" dirty="0"/>
              <a:t>Dive Centre registers with RAID (With Local Raid Regional Office (RRO))</a:t>
            </a:r>
            <a:endParaRPr lang="en-GB" sz="2400" dirty="0"/>
          </a:p>
          <a:p>
            <a:pPr lvl="0"/>
            <a:r>
              <a:rPr lang="en-AU" sz="2400" dirty="0"/>
              <a:t>DC invites RAID instructor to join Dive Centre staff</a:t>
            </a:r>
            <a:endParaRPr lang="en-GB" sz="2400" dirty="0"/>
          </a:p>
          <a:p>
            <a:pPr lvl="1"/>
            <a:r>
              <a:rPr lang="en-AU" sz="2400" dirty="0"/>
              <a:t>My training tools/ manage my team/ add pro member/instructor email/ instructor enters password/assign</a:t>
            </a:r>
            <a:endParaRPr lang="en-GB" sz="2400" dirty="0"/>
          </a:p>
          <a:p>
            <a:pPr lvl="0"/>
            <a:r>
              <a:rPr lang="en-AU" sz="2400" dirty="0"/>
              <a:t>Student registers online and then registers with chosen Dive Centre OR Student visits DC and DC registers student online where student  auto allocates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74752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Administration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www.DiveRAID.com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E0C70-3020-4A1F-97F6-754F4D90782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00151"/>
            <a:ext cx="8435280" cy="3394472"/>
          </a:xfrm>
        </p:spPr>
        <p:txBody>
          <a:bodyPr/>
          <a:lstStyle/>
          <a:p>
            <a:pPr lvl="0"/>
            <a:r>
              <a:rPr lang="en-AU" sz="2800" dirty="0"/>
              <a:t>Dive Centre allocates Instructor to Student</a:t>
            </a:r>
            <a:endParaRPr lang="en-GB" sz="2800" dirty="0"/>
          </a:p>
          <a:p>
            <a:pPr lvl="0"/>
            <a:r>
              <a:rPr lang="en-AU" sz="2800" dirty="0"/>
              <a:t>Student completes all quizzes and exams</a:t>
            </a:r>
            <a:endParaRPr lang="en-GB" sz="2800" dirty="0"/>
          </a:p>
          <a:p>
            <a:pPr lvl="0"/>
            <a:r>
              <a:rPr lang="en-AU" sz="2800" dirty="0"/>
              <a:t>Instructor and student complete and sign off all confined and open water</a:t>
            </a:r>
            <a:endParaRPr lang="en-GB" sz="2800" dirty="0"/>
          </a:p>
          <a:p>
            <a:pPr lvl="0"/>
            <a:r>
              <a:rPr lang="en-AU" sz="2800" dirty="0"/>
              <a:t>Instructor notifies Dive Centre of course completion</a:t>
            </a:r>
            <a:endParaRPr lang="en-GB" sz="2800" dirty="0"/>
          </a:p>
          <a:p>
            <a:pPr lvl="0"/>
            <a:r>
              <a:rPr lang="en-AU" sz="2800" dirty="0"/>
              <a:t>Dive Centre certifies student</a:t>
            </a:r>
            <a:endParaRPr lang="en-GB" sz="2800" dirty="0"/>
          </a:p>
          <a:p>
            <a:pPr marL="0" indent="0"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830947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800" dirty="0"/>
              <a:t>RAID website</a:t>
            </a:r>
          </a:p>
          <a:p>
            <a:r>
              <a:rPr lang="en-AU" sz="2800" dirty="0"/>
              <a:t>Registration</a:t>
            </a:r>
          </a:p>
          <a:p>
            <a:r>
              <a:rPr lang="en-AU" sz="2800" dirty="0"/>
              <a:t>Purchasing Courses</a:t>
            </a:r>
          </a:p>
          <a:p>
            <a:r>
              <a:rPr lang="en-AU" sz="2800" dirty="0"/>
              <a:t>Student Progress</a:t>
            </a:r>
          </a:p>
          <a:p>
            <a:r>
              <a:rPr lang="en-AU" sz="2800" dirty="0"/>
              <a:t>Skill sign offs</a:t>
            </a:r>
          </a:p>
          <a:p>
            <a:r>
              <a:rPr lang="en-AU" sz="2800" dirty="0"/>
              <a:t>Final sign off &amp; certification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www.DiveRAID.com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E0C70-3020-4A1F-97F6-754F4D90782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70376" y="1635646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 to:</a:t>
            </a:r>
          </a:p>
          <a:p>
            <a:r>
              <a:rPr lang="en-A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RAID website for: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login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Instructor login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Store login area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to run RAID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03847"/>
          </a:xfrm>
        </p:spPr>
        <p:txBody>
          <a:bodyPr/>
          <a:lstStyle/>
          <a:p>
            <a:r>
              <a:rPr lang="en-AU" sz="2400" dirty="0"/>
              <a:t>All forms are completed online and retained on RAID server</a:t>
            </a:r>
          </a:p>
          <a:p>
            <a:pPr lvl="1"/>
            <a:r>
              <a:rPr lang="en-AU" sz="2000" dirty="0"/>
              <a:t>Medical</a:t>
            </a:r>
          </a:p>
          <a:p>
            <a:pPr lvl="1"/>
            <a:r>
              <a:rPr lang="en-AU" sz="2000" dirty="0"/>
              <a:t>Liability Release</a:t>
            </a:r>
          </a:p>
          <a:p>
            <a:pPr lvl="1"/>
            <a:r>
              <a:rPr lang="en-AU" sz="2000" dirty="0"/>
              <a:t>Safe Diving Practices</a:t>
            </a:r>
          </a:p>
          <a:p>
            <a:r>
              <a:rPr lang="en-AU" sz="2400" dirty="0"/>
              <a:t>Forms presently collect by store</a:t>
            </a:r>
          </a:p>
          <a:p>
            <a:pPr lvl="1"/>
            <a:r>
              <a:rPr lang="en-AU" sz="2000" dirty="0"/>
              <a:t>Medicals if required (upload during certification process)</a:t>
            </a:r>
          </a:p>
          <a:p>
            <a:pPr lvl="1"/>
            <a:r>
              <a:rPr lang="en-AU" sz="2000" dirty="0"/>
              <a:t>Offline Quick Quiz for many courses are in “My Documents”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www.DiveRAID.com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E0C70-3020-4A1F-97F6-754F4D90782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to run RAID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9582"/>
            <a:ext cx="8363272" cy="3744415"/>
          </a:xfrm>
        </p:spPr>
        <p:txBody>
          <a:bodyPr/>
          <a:lstStyle/>
          <a:p>
            <a:r>
              <a:rPr lang="en-AU" sz="2400" dirty="0"/>
              <a:t>Instructor assigned by the store</a:t>
            </a:r>
          </a:p>
          <a:p>
            <a:r>
              <a:rPr lang="en-AU" sz="2400" dirty="0"/>
              <a:t>Check in “My Students” &amp; follow progress online</a:t>
            </a:r>
          </a:p>
          <a:p>
            <a:r>
              <a:rPr lang="en-AU" sz="2400" dirty="0"/>
              <a:t>Review exam results</a:t>
            </a:r>
          </a:p>
          <a:p>
            <a:r>
              <a:rPr lang="en-AU" sz="2400" dirty="0"/>
              <a:t>Review questions students missed during practice</a:t>
            </a:r>
          </a:p>
          <a:p>
            <a:pPr lvl="1"/>
            <a:r>
              <a:rPr lang="en-AU" sz="2000" dirty="0"/>
              <a:t>No need for formal lectures </a:t>
            </a:r>
          </a:p>
          <a:p>
            <a:r>
              <a:rPr lang="en-AU" sz="2400" dirty="0"/>
              <a:t>Run practical skills sessions in confined water</a:t>
            </a:r>
          </a:p>
          <a:p>
            <a:r>
              <a:rPr lang="en-AU" sz="2400" dirty="0"/>
              <a:t>Sign off skills at the end of confined water session</a:t>
            </a:r>
          </a:p>
          <a:p>
            <a:r>
              <a:rPr lang="en-AU" sz="2400" dirty="0"/>
              <a:t>Students to co-sign skills</a:t>
            </a:r>
          </a:p>
          <a:p>
            <a:endParaRPr lang="en-AU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www.DiveRAID.com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E0C70-3020-4A1F-97F6-754F4D90782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86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to run RAID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00150"/>
            <a:ext cx="8363272" cy="3603847"/>
          </a:xfrm>
        </p:spPr>
        <p:txBody>
          <a:bodyPr/>
          <a:lstStyle/>
          <a:p>
            <a:r>
              <a:rPr lang="en-AU" sz="2400" dirty="0"/>
              <a:t>Dive Site Evaluation Checklist for each new site</a:t>
            </a:r>
          </a:p>
          <a:p>
            <a:pPr lvl="1"/>
            <a:r>
              <a:rPr lang="en-AU" sz="2000" dirty="0"/>
              <a:t>Students all sign that they agree</a:t>
            </a:r>
          </a:p>
          <a:p>
            <a:pPr lvl="1"/>
            <a:r>
              <a:rPr lang="en-AU" sz="2000" dirty="0"/>
              <a:t>Scan and file at the store</a:t>
            </a:r>
          </a:p>
          <a:p>
            <a:r>
              <a:rPr lang="en-AU" sz="2400" dirty="0"/>
              <a:t>Risk management filed for each dive area</a:t>
            </a:r>
          </a:p>
          <a:p>
            <a:r>
              <a:rPr lang="en-AU" sz="2400" dirty="0"/>
              <a:t>Run practical open water dives</a:t>
            </a:r>
          </a:p>
          <a:p>
            <a:r>
              <a:rPr lang="en-AU" sz="2400" dirty="0"/>
              <a:t>Sign off skills after the open water dives</a:t>
            </a:r>
          </a:p>
          <a:p>
            <a:r>
              <a:rPr lang="en-AU" sz="2400" dirty="0"/>
              <a:t>Students to co-sign skills and complete online log</a:t>
            </a:r>
          </a:p>
          <a:p>
            <a:r>
              <a:rPr lang="en-AU" sz="2400" dirty="0"/>
              <a:t>Inform dive store when complete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www.DiveRAID.com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E0C70-3020-4A1F-97F6-754F4D90782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86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to run RAID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00150"/>
            <a:ext cx="8363272" cy="3603847"/>
          </a:xfrm>
        </p:spPr>
        <p:txBody>
          <a:bodyPr/>
          <a:lstStyle/>
          <a:p>
            <a:r>
              <a:rPr lang="en-AU" sz="2400" dirty="0"/>
              <a:t>Dive Store to complete final sign off</a:t>
            </a:r>
          </a:p>
          <a:p>
            <a:pPr lvl="1"/>
            <a:r>
              <a:rPr lang="en-AU" sz="2000" dirty="0"/>
              <a:t>Check if medical has been submitted or not required</a:t>
            </a:r>
          </a:p>
          <a:p>
            <a:pPr lvl="1"/>
            <a:r>
              <a:rPr lang="en-AU" sz="2000" dirty="0"/>
              <a:t>Student member signed off</a:t>
            </a:r>
          </a:p>
          <a:p>
            <a:pPr lvl="1"/>
            <a:r>
              <a:rPr lang="en-AU" sz="2000" dirty="0"/>
              <a:t>Instructor signed off</a:t>
            </a:r>
          </a:p>
          <a:p>
            <a:pPr lvl="1"/>
            <a:r>
              <a:rPr lang="en-AU" sz="2000" dirty="0"/>
              <a:t>Quick Quiz scanned on file (where necessary)</a:t>
            </a:r>
          </a:p>
          <a:p>
            <a:pPr lvl="1"/>
            <a:r>
              <a:rPr lang="en-AU" sz="2000" dirty="0"/>
              <a:t>Student  member has completed dive log (this is required!)</a:t>
            </a:r>
          </a:p>
          <a:p>
            <a:pPr lvl="1"/>
            <a:r>
              <a:rPr lang="en-AU" sz="2000" dirty="0"/>
              <a:t>Photo is on file</a:t>
            </a:r>
          </a:p>
          <a:p>
            <a:r>
              <a:rPr lang="en-AU" sz="2400" dirty="0"/>
              <a:t>E-card emailed automatically to student</a:t>
            </a:r>
          </a:p>
          <a:p>
            <a:r>
              <a:rPr lang="en-AU" sz="2400" dirty="0"/>
              <a:t>C-card can be requested</a:t>
            </a:r>
          </a:p>
          <a:p>
            <a:pPr lvl="1"/>
            <a:endParaRPr lang="en-AU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www.DiveRAID.com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E0C70-3020-4A1F-97F6-754F4D90782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86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to run RAID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00150"/>
            <a:ext cx="8363272" cy="3603847"/>
          </a:xfrm>
        </p:spPr>
        <p:txBody>
          <a:bodyPr/>
          <a:lstStyle/>
          <a:p>
            <a:r>
              <a:rPr lang="en-AU" sz="2400" dirty="0"/>
              <a:t>Where do we find Confined Water Instructor guide?</a:t>
            </a:r>
          </a:p>
          <a:p>
            <a:r>
              <a:rPr lang="en-AU" sz="2400" dirty="0"/>
              <a:t>Where do we find Open Water Instructor guide?</a:t>
            </a:r>
          </a:p>
          <a:p>
            <a:r>
              <a:rPr lang="en-AU" sz="2400" dirty="0"/>
              <a:t>What dives are covered by them?</a:t>
            </a:r>
          </a:p>
          <a:p>
            <a:pPr lvl="1"/>
            <a:r>
              <a:rPr lang="en-AU" sz="2000" dirty="0"/>
              <a:t>Open Water 20</a:t>
            </a:r>
          </a:p>
          <a:p>
            <a:pPr lvl="1"/>
            <a:r>
              <a:rPr lang="en-AU" sz="2000" dirty="0"/>
              <a:t>Explorer 30</a:t>
            </a:r>
          </a:p>
          <a:p>
            <a:pPr lvl="1"/>
            <a:r>
              <a:rPr lang="en-AU" sz="2000" dirty="0"/>
              <a:t>Advanced 35</a:t>
            </a:r>
          </a:p>
          <a:p>
            <a:pPr lvl="1"/>
            <a:r>
              <a:rPr lang="en-AU" sz="2000" dirty="0"/>
              <a:t>Master Rescue</a:t>
            </a:r>
          </a:p>
          <a:p>
            <a:endParaRPr lang="en-AU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www.DiveRAID.com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E0C70-3020-4A1F-97F6-754F4D90782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86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Standards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200151"/>
            <a:ext cx="7283152" cy="3394472"/>
          </a:xfrm>
        </p:spPr>
        <p:txBody>
          <a:bodyPr/>
          <a:lstStyle/>
          <a:p>
            <a:r>
              <a:rPr lang="en-AU" dirty="0"/>
              <a:t>General Standards</a:t>
            </a:r>
          </a:p>
          <a:p>
            <a:r>
              <a:rPr lang="en-AU" dirty="0"/>
              <a:t>Definitions</a:t>
            </a:r>
          </a:p>
          <a:p>
            <a:r>
              <a:rPr lang="en-AU" dirty="0"/>
              <a:t>Equipment</a:t>
            </a:r>
          </a:p>
          <a:p>
            <a:r>
              <a:rPr lang="en-AU" dirty="0"/>
              <a:t>Ratios</a:t>
            </a:r>
          </a:p>
          <a:p>
            <a:r>
              <a:rPr lang="en-AU" dirty="0"/>
              <a:t>Referrals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www.DiveRAID.com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E0C70-3020-4A1F-97F6-754F4D90782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Housekeeping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Please switch off phones</a:t>
            </a:r>
          </a:p>
          <a:p>
            <a:r>
              <a:rPr lang="en-AU" dirty="0"/>
              <a:t>Toilet location</a:t>
            </a:r>
          </a:p>
          <a:p>
            <a:r>
              <a:rPr lang="en-AU" dirty="0"/>
              <a:t>Emergency procedures</a:t>
            </a:r>
          </a:p>
          <a:p>
            <a:r>
              <a:rPr lang="en-AU" dirty="0"/>
              <a:t>Breaks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www.DiveRAID.com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E0C70-3020-4A1F-97F6-754F4D90782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0625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Standards Review</a:t>
            </a:r>
            <a:endParaRPr lang="en-AU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200151"/>
            <a:ext cx="7283152" cy="3394472"/>
          </a:xfrm>
        </p:spPr>
        <p:txBody>
          <a:bodyPr/>
          <a:lstStyle/>
          <a:p>
            <a:r>
              <a:rPr lang="en-AU" dirty="0"/>
              <a:t>Admin Procedures</a:t>
            </a:r>
          </a:p>
          <a:p>
            <a:r>
              <a:rPr lang="en-AU" dirty="0"/>
              <a:t>Waivers</a:t>
            </a:r>
          </a:p>
          <a:p>
            <a:r>
              <a:rPr lang="en-AU" dirty="0"/>
              <a:t>Membership</a:t>
            </a:r>
          </a:p>
          <a:p>
            <a:pPr lvl="1"/>
            <a:r>
              <a:rPr lang="en-AU" dirty="0"/>
              <a:t>Store levels</a:t>
            </a:r>
          </a:p>
          <a:p>
            <a:pPr lvl="1"/>
            <a:r>
              <a:rPr lang="en-AU" dirty="0"/>
              <a:t>Member status</a:t>
            </a:r>
          </a:p>
          <a:p>
            <a:r>
              <a:rPr lang="en-AU" dirty="0"/>
              <a:t>Risk Management</a:t>
            </a:r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www.DiveRAID.com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E0C70-3020-4A1F-97F6-754F4D90782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8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Standards Review</a:t>
            </a:r>
            <a:endParaRPr lang="en-AU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987574"/>
            <a:ext cx="7283152" cy="3607049"/>
          </a:xfrm>
        </p:spPr>
        <p:txBody>
          <a:bodyPr/>
          <a:lstStyle/>
          <a:p>
            <a:r>
              <a:rPr lang="en-AU" sz="2800" dirty="0"/>
              <a:t>Try Dives</a:t>
            </a:r>
          </a:p>
          <a:p>
            <a:r>
              <a:rPr lang="en-AU" sz="2800" dirty="0"/>
              <a:t>Core levels</a:t>
            </a:r>
          </a:p>
          <a:p>
            <a:pPr lvl="1"/>
            <a:r>
              <a:rPr lang="en-AU" sz="2400" dirty="0"/>
              <a:t>Open Water 20 </a:t>
            </a:r>
          </a:p>
          <a:p>
            <a:pPr lvl="1"/>
            <a:r>
              <a:rPr lang="en-AU" sz="2400" dirty="0"/>
              <a:t>Advanced 35 </a:t>
            </a:r>
          </a:p>
          <a:p>
            <a:pPr lvl="1"/>
            <a:r>
              <a:rPr lang="en-AU" sz="2400" dirty="0"/>
              <a:t>Specialties</a:t>
            </a:r>
          </a:p>
          <a:p>
            <a:pPr lvl="1"/>
            <a:r>
              <a:rPr lang="en-AU" sz="2400" dirty="0"/>
              <a:t>Master Rescue </a:t>
            </a:r>
          </a:p>
          <a:p>
            <a:pPr lvl="1"/>
            <a:r>
              <a:rPr lang="en-AU" sz="2400" dirty="0"/>
              <a:t>Divemaster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www.DiveRAID.com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E0C70-3020-4A1F-97F6-754F4D90782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6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Standards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987574"/>
            <a:ext cx="7283152" cy="3607049"/>
          </a:xfrm>
        </p:spPr>
        <p:txBody>
          <a:bodyPr/>
          <a:lstStyle/>
          <a:p>
            <a:r>
              <a:rPr lang="en-AU" sz="2800" dirty="0"/>
              <a:t>Professional Levels</a:t>
            </a:r>
          </a:p>
          <a:p>
            <a:pPr lvl="1"/>
            <a:r>
              <a:rPr lang="en-AU" sz="2400" dirty="0"/>
              <a:t>Open Circuit Instructor</a:t>
            </a:r>
          </a:p>
          <a:p>
            <a:pPr lvl="1"/>
            <a:r>
              <a:rPr lang="en-AU" sz="2400" dirty="0"/>
              <a:t>Sport Rebreather Instructor</a:t>
            </a:r>
          </a:p>
          <a:p>
            <a:pPr lvl="1"/>
            <a:r>
              <a:rPr lang="en-AU" sz="2400" dirty="0"/>
              <a:t>Specialty Instructor</a:t>
            </a:r>
          </a:p>
          <a:p>
            <a:pPr lvl="1"/>
            <a:r>
              <a:rPr lang="en-AU" sz="2400" dirty="0"/>
              <a:t>Open Circuit Instructor Trainer</a:t>
            </a:r>
          </a:p>
          <a:p>
            <a:pPr lvl="1"/>
            <a:r>
              <a:rPr lang="en-AU" sz="2400" dirty="0"/>
              <a:t>Rebreather Instructor Trainer</a:t>
            </a:r>
          </a:p>
          <a:p>
            <a:pPr lvl="1"/>
            <a:r>
              <a:rPr lang="en-AU" sz="2400" dirty="0"/>
              <a:t>Specialty Instructor Trainer</a:t>
            </a:r>
          </a:p>
          <a:p>
            <a:pPr lvl="1"/>
            <a:r>
              <a:rPr lang="en-AU" sz="2400" dirty="0"/>
              <a:t>RAID Examiner</a:t>
            </a:r>
          </a:p>
          <a:p>
            <a:pPr lvl="1"/>
            <a:endParaRPr lang="en-AU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www.DiveRAID.com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E0C70-3020-4A1F-97F6-754F4D90782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3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 Water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Orientation to the RAID system</a:t>
            </a:r>
          </a:p>
          <a:p>
            <a:r>
              <a:rPr lang="en-AU" dirty="0"/>
              <a:t>Explanation of RAID key skills</a:t>
            </a:r>
          </a:p>
          <a:p>
            <a:r>
              <a:rPr lang="en-AU" dirty="0"/>
              <a:t>Highlighting skills RAID does differently</a:t>
            </a:r>
          </a:p>
          <a:p>
            <a:r>
              <a:rPr lang="en-AU" dirty="0"/>
              <a:t>Showing the evolution from tec</a:t>
            </a:r>
          </a:p>
          <a:p>
            <a:endParaRPr lang="en-AU" dirty="0"/>
          </a:p>
          <a:p>
            <a:r>
              <a:rPr lang="en-AU" dirty="0"/>
              <a:t>Lets go have some fun.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www.DiveRAID.com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E0C70-3020-4A1F-97F6-754F4D90782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/>
              <a:t>In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7B346-1F77-4C78-9DD8-60C62511B15C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www.DiveRAID.com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059582"/>
            <a:ext cx="8748464" cy="3528392"/>
          </a:xfrm>
        </p:spPr>
        <p:txBody>
          <a:bodyPr/>
          <a:lstStyle/>
          <a:p>
            <a:r>
              <a:rPr lang="en-AU" sz="3600" dirty="0">
                <a:effectLst/>
                <a:latin typeface="Calibri" pitchFamily="34" charset="0"/>
              </a:rPr>
              <a:t>You now</a:t>
            </a:r>
            <a:r>
              <a:rPr lang="en-AU" sz="3600" dirty="0">
                <a:latin typeface="Calibri" pitchFamily="34" charset="0"/>
              </a:rPr>
              <a:t> have an overview of the RAID system</a:t>
            </a:r>
          </a:p>
          <a:p>
            <a:r>
              <a:rPr lang="en-AU" sz="3600" dirty="0">
                <a:effectLst/>
                <a:latin typeface="Calibri" pitchFamily="34" charset="0"/>
              </a:rPr>
              <a:t>You will learn more as you start to train with the system</a:t>
            </a:r>
          </a:p>
          <a:p>
            <a:r>
              <a:rPr lang="en-AU" sz="3600" dirty="0">
                <a:latin typeface="Calibri" pitchFamily="34" charset="0"/>
              </a:rPr>
              <a:t>We are here to assist whenever you </a:t>
            </a:r>
            <a:br>
              <a:rPr lang="en-AU" sz="3600" dirty="0">
                <a:latin typeface="Calibri" pitchFamily="34" charset="0"/>
              </a:rPr>
            </a:br>
            <a:r>
              <a:rPr lang="en-AU" sz="3600" dirty="0">
                <a:latin typeface="Calibri" pitchFamily="34" charset="0"/>
              </a:rPr>
              <a:t>need us</a:t>
            </a:r>
            <a:endParaRPr lang="en-AU" sz="3600" dirty="0">
              <a:effectLst/>
              <a:latin typeface="Calibri" pitchFamily="34" charset="0"/>
            </a:endParaRPr>
          </a:p>
          <a:p>
            <a:pPr>
              <a:buNone/>
            </a:pPr>
            <a:endParaRPr lang="en-AU" sz="2800" b="1" dirty="0"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2067694"/>
            <a:ext cx="4248472" cy="1080121"/>
          </a:xfrm>
        </p:spPr>
        <p:txBody>
          <a:bodyPr/>
          <a:lstStyle/>
          <a:p>
            <a:pPr algn="ctr">
              <a:buNone/>
            </a:pPr>
            <a:r>
              <a:rPr lang="en-A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Questions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www.DiveRAID.com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E0C70-3020-4A1F-97F6-754F4D907828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08361"/>
            <a:ext cx="8229600" cy="63519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692693"/>
            <a:ext cx="2133600" cy="357188"/>
          </a:xfrm>
        </p:spPr>
        <p:txBody>
          <a:bodyPr/>
          <a:lstStyle/>
          <a:p>
            <a:pPr>
              <a:defRPr/>
            </a:pPr>
            <a:fld id="{DB87B346-1F77-4C78-9DD8-60C62511B15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www.DiveRAID.com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3720" y="846242"/>
            <a:ext cx="4408280" cy="4104456"/>
          </a:xfrm>
        </p:spPr>
        <p:txBody>
          <a:bodyPr/>
          <a:lstStyle/>
          <a:p>
            <a:r>
              <a:rPr lang="en-AU" sz="2800" dirty="0">
                <a:effectLst/>
                <a:latin typeface="Calibri" pitchFamily="34" charset="0"/>
              </a:rPr>
              <a:t>The History of RAID</a:t>
            </a:r>
          </a:p>
          <a:p>
            <a:r>
              <a:rPr lang="en-AU" sz="2800" dirty="0">
                <a:latin typeface="Calibri" pitchFamily="34" charset="0"/>
              </a:rPr>
              <a:t>RAID Benefits</a:t>
            </a:r>
          </a:p>
          <a:p>
            <a:r>
              <a:rPr lang="en-AU" sz="2800" dirty="0">
                <a:latin typeface="Calibri" pitchFamily="34" charset="0"/>
              </a:rPr>
              <a:t>How the RAID system works</a:t>
            </a:r>
          </a:p>
          <a:p>
            <a:r>
              <a:rPr lang="en-AU" sz="2800" dirty="0">
                <a:latin typeface="Calibri" pitchFamily="34" charset="0"/>
              </a:rPr>
              <a:t>C</a:t>
            </a:r>
            <a:r>
              <a:rPr lang="en-AU" sz="2800" dirty="0">
                <a:effectLst/>
                <a:latin typeface="Calibri" pitchFamily="34" charset="0"/>
              </a:rPr>
              <a:t>ourse Structure</a:t>
            </a:r>
          </a:p>
          <a:p>
            <a:r>
              <a:rPr lang="en-AU" sz="2800" dirty="0">
                <a:latin typeface="Calibri" pitchFamily="34" charset="0"/>
              </a:rPr>
              <a:t>RAID differences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E13057C-AEB5-4330-B41F-B4C21FB37167}"/>
              </a:ext>
            </a:extLst>
          </p:cNvPr>
          <p:cNvSpPr txBox="1">
            <a:spLocks/>
          </p:cNvSpPr>
          <p:nvPr/>
        </p:nvSpPr>
        <p:spPr bwMode="auto">
          <a:xfrm>
            <a:off x="4139952" y="843558"/>
            <a:ext cx="475252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0DD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0DD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0DD"/>
              </a:buClr>
              <a:buChar char="•"/>
              <a:defRPr sz="2400">
                <a:solidFill>
                  <a:schemeClr val="tx1"/>
                </a:solidFill>
                <a:effectLst/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0DD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0DD"/>
              </a:buClr>
              <a:buChar char="•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r>
              <a:rPr lang="en-AU" sz="2800" kern="0" dirty="0">
                <a:latin typeface="Calibri" pitchFamily="34" charset="0"/>
              </a:rPr>
              <a:t>Doing business with RAID</a:t>
            </a:r>
          </a:p>
          <a:p>
            <a:r>
              <a:rPr lang="en-AU" sz="2800" kern="0" dirty="0">
                <a:latin typeface="Calibri" pitchFamily="34" charset="0"/>
              </a:rPr>
              <a:t>Administration</a:t>
            </a:r>
          </a:p>
          <a:p>
            <a:r>
              <a:rPr lang="en-AU" sz="2800" kern="0" dirty="0">
                <a:latin typeface="Calibri" pitchFamily="34" charset="0"/>
              </a:rPr>
              <a:t>How to run RAID programs</a:t>
            </a:r>
          </a:p>
          <a:p>
            <a:r>
              <a:rPr lang="en-AU" sz="2800" kern="0" dirty="0">
                <a:latin typeface="Calibri" pitchFamily="34" charset="0"/>
              </a:rPr>
              <a:t>Standards Review</a:t>
            </a:r>
          </a:p>
          <a:p>
            <a:r>
              <a:rPr lang="en-AU" sz="2800" kern="0" dirty="0">
                <a:latin typeface="Calibri" pitchFamily="34" charset="0"/>
              </a:rPr>
              <a:t>In water session – RAID unique water skills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History of RAID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00151"/>
            <a:ext cx="8568952" cy="3394472"/>
          </a:xfrm>
        </p:spPr>
        <p:txBody>
          <a:bodyPr/>
          <a:lstStyle/>
          <a:p>
            <a:r>
              <a:rPr lang="en-AU" sz="2400" dirty="0"/>
              <a:t>RAID was originally designed and launched by Poseidon</a:t>
            </a:r>
          </a:p>
          <a:p>
            <a:r>
              <a:rPr lang="en-AU" sz="2400" dirty="0"/>
              <a:t>Unique system developed in 2007</a:t>
            </a:r>
          </a:p>
          <a:p>
            <a:r>
              <a:rPr lang="en-AU" sz="2400" dirty="0"/>
              <a:t>In 2014 Jim Holliday and Paul Toomer form partnership with Barry Coleman</a:t>
            </a:r>
          </a:p>
          <a:p>
            <a:r>
              <a:rPr lang="en-AU" sz="2400" dirty="0"/>
              <a:t>RAID </a:t>
            </a:r>
            <a:r>
              <a:rPr lang="en-AU" sz="2400" i="1" dirty="0"/>
              <a:t>relaunched</a:t>
            </a:r>
            <a:r>
              <a:rPr lang="en-AU" sz="2400" dirty="0"/>
              <a:t> worldwide</a:t>
            </a:r>
          </a:p>
          <a:p>
            <a:r>
              <a:rPr lang="en-AU" sz="2400" dirty="0"/>
              <a:t>In 2018 RAID merges with Kalkomey USA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www.DiveRAID.com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E0C70-3020-4A1F-97F6-754F4D90782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RAID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462" y="987574"/>
            <a:ext cx="8229600" cy="3816424"/>
          </a:xfrm>
        </p:spPr>
        <p:txBody>
          <a:bodyPr/>
          <a:lstStyle/>
          <a:p>
            <a:r>
              <a:rPr lang="en-AU" sz="2400" dirty="0"/>
              <a:t>100% online training system</a:t>
            </a:r>
          </a:p>
          <a:p>
            <a:r>
              <a:rPr lang="en-AU" sz="2400" dirty="0"/>
              <a:t>Member of the RSTC USA </a:t>
            </a:r>
            <a:r>
              <a:rPr lang="en-AU" sz="1800" dirty="0"/>
              <a:t>(Recreational Scuba Training Council)</a:t>
            </a:r>
          </a:p>
          <a:p>
            <a:r>
              <a:rPr lang="en-AU" sz="2400" dirty="0"/>
              <a:t>Member of the RSTC Europe </a:t>
            </a:r>
          </a:p>
          <a:p>
            <a:r>
              <a:rPr lang="en-AU" sz="2400" dirty="0"/>
              <a:t>ISO/EUF Certified</a:t>
            </a:r>
          </a:p>
          <a:p>
            <a:r>
              <a:rPr lang="en-AU" sz="2400" dirty="0"/>
              <a:t>Founding member of the RTC </a:t>
            </a:r>
            <a:r>
              <a:rPr lang="en-AU" sz="1400" dirty="0"/>
              <a:t>(Rebreather Training Council)</a:t>
            </a:r>
          </a:p>
          <a:p>
            <a:r>
              <a:rPr lang="en-AU" sz="2400" dirty="0"/>
              <a:t>Member of RESA </a:t>
            </a:r>
            <a:r>
              <a:rPr lang="en-AU" sz="1400" dirty="0"/>
              <a:t>(Rebreather Education Safety Association)</a:t>
            </a:r>
          </a:p>
          <a:p>
            <a:r>
              <a:rPr lang="en-AU" sz="2400" dirty="0"/>
              <a:t>Conforms to HSE </a:t>
            </a:r>
            <a:endParaRPr lang="en-AU" sz="1400" dirty="0"/>
          </a:p>
          <a:p>
            <a:r>
              <a:rPr lang="en-AU" sz="2400" dirty="0"/>
              <a:t>Store based agency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www.DiveRAID.com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E0C70-3020-4A1F-97F6-754F4D90782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08361"/>
            <a:ext cx="8712968" cy="707206"/>
          </a:xfrm>
        </p:spPr>
        <p:txBody>
          <a:bodyPr/>
          <a:lstStyle/>
          <a:p>
            <a:r>
              <a:rPr lang="en-AU" dirty="0"/>
              <a:t>RAID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5349"/>
            <a:ext cx="8229600" cy="3960440"/>
          </a:xfrm>
        </p:spPr>
        <p:txBody>
          <a:bodyPr/>
          <a:lstStyle/>
          <a:p>
            <a:r>
              <a:rPr lang="en-AU" sz="2400" b="1" dirty="0">
                <a:solidFill>
                  <a:srgbClr val="00A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r>
              <a:rPr lang="en-AU" sz="2400" dirty="0"/>
              <a:t> Instructor membership</a:t>
            </a:r>
          </a:p>
          <a:p>
            <a:r>
              <a:rPr lang="en-AU" sz="2400" dirty="0"/>
              <a:t>Fully online system</a:t>
            </a:r>
          </a:p>
          <a:p>
            <a:r>
              <a:rPr lang="en-AU" sz="2400" dirty="0"/>
              <a:t>Dynamic quality control, increased liability protection</a:t>
            </a:r>
          </a:p>
          <a:p>
            <a:r>
              <a:rPr lang="en-AU" sz="2400" dirty="0"/>
              <a:t>Smallest carbon </a:t>
            </a:r>
            <a:r>
              <a:rPr lang="en-AU" sz="2400" b="1" dirty="0">
                <a:solidFill>
                  <a:srgbClr val="00A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‘Fin print’ </a:t>
            </a:r>
            <a:r>
              <a:rPr lang="en-AU" sz="2400" dirty="0"/>
              <a:t>in the diving industry</a:t>
            </a:r>
          </a:p>
          <a:p>
            <a:r>
              <a:rPr lang="en-AU" sz="2400" dirty="0"/>
              <a:t>No stock, no mistakes, never out of stock, no freight bills, no obsolete stock</a:t>
            </a:r>
          </a:p>
          <a:p>
            <a:r>
              <a:rPr lang="en-AU" sz="2400" dirty="0"/>
              <a:t>New but familiar for crossover</a:t>
            </a:r>
          </a:p>
          <a:p>
            <a:r>
              <a:rPr lang="en-AU" sz="2400" dirty="0"/>
              <a:t>Course material easily updated</a:t>
            </a:r>
          </a:p>
          <a:p>
            <a:r>
              <a:rPr lang="en-AU" sz="2400" dirty="0"/>
              <a:t>An agency run by people who </a:t>
            </a:r>
            <a:r>
              <a:rPr lang="en-AU" sz="2400" i="1" dirty="0"/>
              <a:t>actually</a:t>
            </a:r>
            <a:r>
              <a:rPr lang="en-AU" sz="2400" dirty="0"/>
              <a:t> dive!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www.DiveRAID.com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E0C70-3020-4A1F-97F6-754F4D90782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the RAID system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/>
              <a:t>Students register online</a:t>
            </a:r>
          </a:p>
          <a:p>
            <a:r>
              <a:rPr lang="en-AU" sz="2400" dirty="0"/>
              <a:t>Students purchase course academics online or are credited by dive centre</a:t>
            </a:r>
          </a:p>
          <a:p>
            <a:r>
              <a:rPr lang="en-AU" sz="2400" dirty="0"/>
              <a:t>Purchase covers online training and certification only</a:t>
            </a:r>
          </a:p>
          <a:p>
            <a:r>
              <a:rPr lang="en-AU" sz="2400" dirty="0"/>
              <a:t>Practical is scheduled and charged by the dive store</a:t>
            </a:r>
          </a:p>
          <a:p>
            <a:r>
              <a:rPr lang="en-AU" sz="2400" dirty="0"/>
              <a:t>Student selects a RAID store</a:t>
            </a:r>
          </a:p>
          <a:p>
            <a:r>
              <a:rPr lang="en-AU" sz="2400" dirty="0"/>
              <a:t>Store assigns an Instructor to the student</a:t>
            </a:r>
          </a:p>
          <a:p>
            <a:r>
              <a:rPr lang="en-AU" sz="2400" dirty="0"/>
              <a:t>Instructor monitors the student progress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www.DiveRAID.com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E0C70-3020-4A1F-97F6-754F4D90782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02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the RAID system works*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/>
              <a:t>Students complete a series of quizzes</a:t>
            </a:r>
          </a:p>
          <a:p>
            <a:r>
              <a:rPr lang="en-AU" sz="2400" dirty="0"/>
              <a:t>Exam opens when quizzes are done</a:t>
            </a:r>
          </a:p>
          <a:p>
            <a:r>
              <a:rPr lang="en-AU" sz="2400" dirty="0"/>
              <a:t>Skills sign-off opens when exam is done</a:t>
            </a:r>
          </a:p>
          <a:p>
            <a:r>
              <a:rPr lang="en-AU" sz="2400" dirty="0"/>
              <a:t>Instructor signs off confined and open water sessions</a:t>
            </a:r>
          </a:p>
          <a:p>
            <a:r>
              <a:rPr lang="en-AU" sz="2400" dirty="0"/>
              <a:t>Student co-signs the skills confirming they were taught</a:t>
            </a:r>
          </a:p>
          <a:p>
            <a:r>
              <a:rPr lang="en-AU" sz="2400" dirty="0"/>
              <a:t>Store does the final check &amp; electronic sign off</a:t>
            </a:r>
          </a:p>
          <a:p>
            <a:r>
              <a:rPr lang="en-AU" sz="2400" dirty="0"/>
              <a:t>Certification is electronic and immediate</a:t>
            </a:r>
          </a:p>
          <a:p>
            <a:pPr marL="0" indent="0" algn="ctr">
              <a:buNone/>
            </a:pPr>
            <a:r>
              <a:rPr lang="en-AU" sz="1600" i="1" dirty="0">
                <a:solidFill>
                  <a:srgbClr val="00A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FREe-Learning is a new RAID initiative (see next slide)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www.DiveRAID.com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E0C70-3020-4A1F-97F6-754F4D90782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55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17294</TotalTime>
  <Words>2073</Words>
  <Application>Microsoft Office PowerPoint</Application>
  <PresentationFormat>On-screen Show (16:9)</PresentationFormat>
  <Paragraphs>475</Paragraphs>
  <Slides>35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Wingdings</vt:lpstr>
      <vt:lpstr>Ripple</vt:lpstr>
      <vt:lpstr>Acrobat Document</vt:lpstr>
      <vt:lpstr>RAID UK &amp; MALTA INSTRUCTOR CROSSOVER</vt:lpstr>
      <vt:lpstr>Introduction</vt:lpstr>
      <vt:lpstr>Housekeeping</vt:lpstr>
      <vt:lpstr>Overview</vt:lpstr>
      <vt:lpstr>The History of RAID</vt:lpstr>
      <vt:lpstr>RAID Benefits</vt:lpstr>
      <vt:lpstr>RAID Benefits</vt:lpstr>
      <vt:lpstr>How the RAID system works</vt:lpstr>
      <vt:lpstr>How the RAID system works*</vt:lpstr>
      <vt:lpstr>How FREe-Learning works*</vt:lpstr>
      <vt:lpstr>REMOTe-Learning</vt:lpstr>
      <vt:lpstr>Course Structure</vt:lpstr>
      <vt:lpstr>Course Structure</vt:lpstr>
      <vt:lpstr>Course Structure</vt:lpstr>
      <vt:lpstr>PowerPoint Presentation</vt:lpstr>
      <vt:lpstr>Course Structure</vt:lpstr>
      <vt:lpstr>Course Structure</vt:lpstr>
      <vt:lpstr>Course Structure</vt:lpstr>
      <vt:lpstr>RAID Differences</vt:lpstr>
      <vt:lpstr>Doing business with RAID</vt:lpstr>
      <vt:lpstr>Administration</vt:lpstr>
      <vt:lpstr>Administration</vt:lpstr>
      <vt:lpstr>Administration</vt:lpstr>
      <vt:lpstr>How to run RAID programs</vt:lpstr>
      <vt:lpstr>How to run RAID programs</vt:lpstr>
      <vt:lpstr>How to run RAID programs</vt:lpstr>
      <vt:lpstr>How to run RAID programs</vt:lpstr>
      <vt:lpstr>How to run RAID programs</vt:lpstr>
      <vt:lpstr>Standards Review</vt:lpstr>
      <vt:lpstr>Standards Review</vt:lpstr>
      <vt:lpstr>Standards Review</vt:lpstr>
      <vt:lpstr>Standards Review</vt:lpstr>
      <vt:lpstr>In Water Session</vt:lpstr>
      <vt:lpstr>In Summary</vt:lpstr>
      <vt:lpstr>Thank You</vt:lpstr>
    </vt:vector>
  </TitlesOfParts>
  <Company>Coleman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Olivier van Overbeek</cp:lastModifiedBy>
  <cp:revision>511</cp:revision>
  <dcterms:created xsi:type="dcterms:W3CDTF">2008-05-02T08:30:33Z</dcterms:created>
  <dcterms:modified xsi:type="dcterms:W3CDTF">2020-05-03T12:12:35Z</dcterms:modified>
</cp:coreProperties>
</file>