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395" r:id="rId2"/>
    <p:sldId id="256" r:id="rId3"/>
    <p:sldId id="462" r:id="rId4"/>
    <p:sldId id="411" r:id="rId5"/>
    <p:sldId id="424" r:id="rId6"/>
    <p:sldId id="425" r:id="rId7"/>
    <p:sldId id="426" r:id="rId8"/>
    <p:sldId id="431" r:id="rId9"/>
    <p:sldId id="432" r:id="rId10"/>
    <p:sldId id="444" r:id="rId11"/>
    <p:sldId id="445" r:id="rId12"/>
    <p:sldId id="446" r:id="rId13"/>
    <p:sldId id="457" r:id="rId14"/>
    <p:sldId id="456" r:id="rId15"/>
    <p:sldId id="452" r:id="rId16"/>
    <p:sldId id="464" r:id="rId17"/>
    <p:sldId id="465" r:id="rId18"/>
    <p:sldId id="428" r:id="rId19"/>
    <p:sldId id="433" r:id="rId20"/>
    <p:sldId id="459" r:id="rId21"/>
    <p:sldId id="460" r:id="rId22"/>
    <p:sldId id="461" r:id="rId23"/>
    <p:sldId id="430" r:id="rId24"/>
    <p:sldId id="423" r:id="rId25"/>
    <p:sldId id="404" r:id="rId2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1" autoAdjust="0"/>
    <p:restoredTop sz="70206" autoAdjust="0"/>
  </p:normalViewPr>
  <p:slideViewPr>
    <p:cSldViewPr>
      <p:cViewPr varScale="1">
        <p:scale>
          <a:sx n="76" d="100"/>
          <a:sy n="76" d="100"/>
        </p:scale>
        <p:origin x="1522" y="45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IT Presentation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B02173-413D-46AD-89A3-2ECFCE8D39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27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IT Presentation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9C6A61-2063-4874-90D6-0A3D2E621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94524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83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Ask</a:t>
            </a:r>
            <a:r>
              <a:rPr lang="en-AU" baseline="0" dirty="0"/>
              <a:t> students for an example of this system</a:t>
            </a:r>
          </a:p>
          <a:p>
            <a:r>
              <a:rPr lang="en-AU" baseline="0" dirty="0"/>
              <a:t>PADI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74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Ask</a:t>
            </a:r>
            <a:r>
              <a:rPr lang="en-AU" baseline="0" dirty="0"/>
              <a:t> students for an example of this system</a:t>
            </a:r>
          </a:p>
          <a:p>
            <a:r>
              <a:rPr lang="en-AU" baseline="0" dirty="0"/>
              <a:t>SSI</a:t>
            </a:r>
            <a:endParaRPr lang="en-AU" dirty="0"/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14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Explain that it does not really matter what the gear configuration is as long as it meets standards</a:t>
            </a:r>
          </a:p>
          <a:p>
            <a:r>
              <a:rPr lang="en-AU" dirty="0"/>
              <a:t>All training can</a:t>
            </a:r>
            <a:r>
              <a:rPr lang="en-AU" baseline="0" dirty="0"/>
              <a:t> be done on OC or CCR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1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Brief overview of</a:t>
            </a:r>
            <a:r>
              <a:rPr lang="en-AU" baseline="0" dirty="0"/>
              <a:t> </a:t>
            </a:r>
            <a:r>
              <a:rPr lang="en-AU" baseline="0" dirty="0" err="1"/>
              <a:t>tec</a:t>
            </a:r>
            <a:r>
              <a:rPr lang="en-AU" baseline="0" dirty="0"/>
              <a:t> programs</a:t>
            </a:r>
          </a:p>
          <a:p>
            <a:r>
              <a:rPr lang="en-AU" baseline="0" dirty="0"/>
              <a:t>Mention that separate tec crossover can be done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45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Can use standards to explain these examples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537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83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This is a step by step explanation.</a:t>
            </a:r>
          </a:p>
          <a:p>
            <a:endParaRPr lang="en-AU" dirty="0"/>
          </a:p>
          <a:p>
            <a:r>
              <a:rPr lang="en-AU" dirty="0"/>
              <a:t>Can use live students to demonstrate if you have internet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89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Show candidates forms online</a:t>
            </a:r>
          </a:p>
          <a:p>
            <a:r>
              <a:rPr lang="en-AU" dirty="0"/>
              <a:t>Explain the liability coverage using the “Dive site evaluation checklist”</a:t>
            </a:r>
          </a:p>
          <a:p>
            <a:r>
              <a:rPr lang="en-AU" dirty="0"/>
              <a:t>Explain that the students are essentially agreeing with the Instructor and learning how to do the evaluation.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31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Show final sign off page if not already done.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16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Confined water  Inst guide found under “Confined water</a:t>
            </a:r>
            <a:r>
              <a:rPr lang="en-AU" baseline="0" dirty="0"/>
              <a:t>” manual in Instructor course.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Open water Inst guide found under “Open water</a:t>
            </a:r>
            <a:r>
              <a:rPr lang="en-AU" baseline="0" dirty="0"/>
              <a:t>” manual in Instructor course.</a:t>
            </a:r>
            <a:endParaRPr lang="en-AU" dirty="0"/>
          </a:p>
          <a:p>
            <a:endParaRPr lang="en-AU" dirty="0"/>
          </a:p>
          <a:p>
            <a:r>
              <a:rPr lang="en-AU" dirty="0"/>
              <a:t>Explorer 30 look in Explorer 30 student open water manual</a:t>
            </a:r>
          </a:p>
          <a:p>
            <a:r>
              <a:rPr lang="en-AU" dirty="0"/>
              <a:t>Advanced 35 look in Open Water Inst guide or student Open</a:t>
            </a:r>
            <a:r>
              <a:rPr lang="en-AU" baseline="0" dirty="0"/>
              <a:t> water manual</a:t>
            </a:r>
            <a:endParaRPr lang="en-AU" dirty="0"/>
          </a:p>
          <a:p>
            <a:r>
              <a:rPr lang="en-AU" dirty="0"/>
              <a:t>Master Rescue look in Open Water Inst guide or student Open</a:t>
            </a:r>
            <a:r>
              <a:rPr lang="en-AU" baseline="0" dirty="0"/>
              <a:t> water manual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57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IT Presentation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61897-8F8A-4CA7-AD1E-C68EE57E98E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Stress – GOOD STANDING and RECOGNISED</a:t>
            </a:r>
          </a:p>
        </p:txBody>
      </p:sp>
    </p:spTree>
    <p:extLst>
      <p:ext uri="{BB962C8B-B14F-4D97-AF65-F5344CB8AC3E}">
        <p14:creationId xmlns:p14="http://schemas.microsoft.com/office/powerpoint/2010/main" val="1373726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Some skills taught with no fins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Weighting no fins – exhaling head up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Equipment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With equipment – no fins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Positive /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neg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entry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Feet first descent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Trim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Primary donate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Reg recovery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Snorkel</a:t>
            </a:r>
          </a:p>
          <a:p>
            <a:pPr eaLnBrk="0" fontAlgn="base" hangingPunct="0"/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 drill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SMB surface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98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IT Presentation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61897-8F8A-4CA7-AD1E-C68EE57E98E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26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8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/>
              <a:t>IT Presentation</a:t>
            </a:r>
          </a:p>
        </p:txBody>
      </p:sp>
      <p:sp>
        <p:nvSpPr>
          <p:cNvPr id="798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61897-8F8A-4CA7-AD1E-C68EE57E98E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Mention</a:t>
            </a:r>
            <a:r>
              <a:rPr lang="en-US" baseline="0" dirty="0"/>
              <a:t> SCHEDULING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26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Emphasise:</a:t>
            </a:r>
          </a:p>
          <a:p>
            <a:r>
              <a:rPr lang="en-AU" baseline="0" dirty="0"/>
              <a:t>Been going for some time and complete already</a:t>
            </a:r>
          </a:p>
          <a:p>
            <a:r>
              <a:rPr lang="en-AU" dirty="0"/>
              <a:t>Built by divers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Strong</a:t>
            </a:r>
            <a:r>
              <a:rPr lang="en-AU" baseline="0" dirty="0"/>
              <a:t> team behind the product</a:t>
            </a:r>
          </a:p>
          <a:p>
            <a:r>
              <a:rPr lang="en-AU" baseline="0" dirty="0"/>
              <a:t>Proud of tec heritage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29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QUICK explanation to give an IDEA of the RAID process</a:t>
            </a:r>
          </a:p>
          <a:p>
            <a:r>
              <a:rPr lang="en-AU" baseline="0" dirty="0"/>
              <a:t>Plus LIVE demonstration later</a:t>
            </a:r>
            <a:endParaRPr lang="en-AU" dirty="0"/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19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aseline="0" dirty="0"/>
              <a:t>Apart from ONLINE there are many HIDDEN SAVINGS you don’t notice with physical stock systems</a:t>
            </a:r>
          </a:p>
          <a:p>
            <a:r>
              <a:rPr lang="en-AU" baseline="0" dirty="0"/>
              <a:t>EG’s:</a:t>
            </a:r>
          </a:p>
          <a:p>
            <a:pPr>
              <a:buFont typeface="Arial" pitchFamily="34" charset="0"/>
              <a:buChar char="•"/>
            </a:pPr>
            <a:r>
              <a:rPr lang="en-AU" baseline="0" dirty="0"/>
              <a:t>Cost of returns</a:t>
            </a:r>
          </a:p>
          <a:p>
            <a:pPr>
              <a:buFont typeface="Arial" pitchFamily="34" charset="0"/>
              <a:buChar char="•"/>
            </a:pPr>
            <a:r>
              <a:rPr lang="en-AU" baseline="0" dirty="0"/>
              <a:t>Cost of damage stock</a:t>
            </a:r>
          </a:p>
          <a:p>
            <a:pPr>
              <a:buFont typeface="Arial" pitchFamily="34" charset="0"/>
              <a:buChar char="•"/>
            </a:pPr>
            <a:r>
              <a:rPr lang="en-AU" baseline="0" dirty="0"/>
              <a:t>Cost of being out of stock / turning down business</a:t>
            </a:r>
          </a:p>
          <a:p>
            <a:pPr>
              <a:buFont typeface="Arial" pitchFamily="34" charset="0"/>
              <a:buChar char="•"/>
            </a:pPr>
            <a:r>
              <a:rPr lang="en-AU" baseline="0" dirty="0"/>
              <a:t>Cost of storage space</a:t>
            </a:r>
          </a:p>
          <a:p>
            <a:pPr>
              <a:buFont typeface="Arial" pitchFamily="34" charset="0"/>
              <a:buChar char="•"/>
            </a:pPr>
            <a:r>
              <a:rPr lang="en-AU" baseline="0" dirty="0"/>
              <a:t>Cash flow considerations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08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QUICK explanation to give an IDEA of the RAID process</a:t>
            </a:r>
          </a:p>
          <a:p>
            <a:r>
              <a:rPr lang="en-AU" dirty="0"/>
              <a:t>More DETAIL and SCREENSHOTS </a:t>
            </a:r>
            <a:r>
              <a:rPr lang="en-AU" baseline="0" dirty="0"/>
              <a:t>in the “Admin” presentation</a:t>
            </a:r>
          </a:p>
          <a:p>
            <a:r>
              <a:rPr lang="en-AU" baseline="0" dirty="0"/>
              <a:t>Plus LIVE demonstration later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8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QUICK explanation to give an IDEA of the RAID process</a:t>
            </a:r>
          </a:p>
          <a:p>
            <a:r>
              <a:rPr lang="en-AU" dirty="0"/>
              <a:t>More DETAIL and SCREENSHOTS </a:t>
            </a:r>
            <a:r>
              <a:rPr lang="en-AU" baseline="0" dirty="0"/>
              <a:t>in the “Admin” presentation</a:t>
            </a:r>
          </a:p>
          <a:p>
            <a:r>
              <a:rPr lang="en-AU" baseline="0" dirty="0"/>
              <a:t>Plus LIVE demonstration later</a:t>
            </a:r>
            <a:endParaRPr lang="en-AU" dirty="0"/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77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Explain</a:t>
            </a:r>
            <a:r>
              <a:rPr lang="en-AU" baseline="0" dirty="0"/>
              <a:t> – RAID the only agency to run a full system of RB training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 Presentation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69C6A61-2063-4874-90D6-0A3D2E6218E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0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6" y="3200400"/>
            <a:ext cx="9140825" cy="19431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</p:grpSp>
        </p:grpSp>
      </p:grpSp>
      <p:sp>
        <p:nvSpPr>
          <p:cNvPr id="727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69207"/>
            <a:ext cx="7772400" cy="130254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7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2027A-D911-41D5-A68D-AF8E8819A6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31590"/>
            <a:ext cx="2664296" cy="25087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4B848-5D11-414D-B504-F153440D3B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6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6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ADE5C-C09C-45E3-939A-CB49496FB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E0C70-3020-4A1F-97F6-754F4D9078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4BF74-7060-4612-8BF1-DC39E29DCD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EA3F-E222-42AB-83B2-5B1A61BCB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5549-4595-42FA-B6A8-65E7090FA1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BEBAE-CD6B-4F7B-895C-639E27342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0BEF1-D22F-4F80-8F77-F8B6E2167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59996-1A89-4312-9FDB-82EC1CBE85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B3E71-E3EB-42A8-A56C-313B9DDB76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reeform 2"/>
          <p:cNvSpPr>
            <a:spLocks/>
          </p:cNvSpPr>
          <p:nvPr/>
        </p:nvSpPr>
        <p:spPr bwMode="hidden">
          <a:xfrm>
            <a:off x="6627813" y="4822031"/>
            <a:ext cx="285750" cy="157163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3176" y="3200400"/>
            <a:ext cx="9140825" cy="1943100"/>
            <a:chOff x="2" y="2688"/>
            <a:chExt cx="5758" cy="1632"/>
          </a:xfrm>
        </p:grpSpPr>
        <p:sp>
          <p:nvSpPr>
            <p:cNvPr id="7168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308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6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6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6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6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6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69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69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69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69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69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6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308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6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6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0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0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0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0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1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1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1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1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1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1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308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17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1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1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2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2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2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2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2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2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2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2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grpSp>
          <p:nvGrpSpPr>
            <p:cNvPr id="308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173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3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3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3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3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4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7174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grpSp>
            <p:nvGrpSpPr>
              <p:cNvPr id="309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174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7174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7174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7174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</p:grpSp>
        </p:grpSp>
      </p:grpSp>
      <p:sp>
        <p:nvSpPr>
          <p:cNvPr id="717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717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6E3149F-36D7-4197-9870-217C75A5D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795886"/>
            <a:ext cx="1187624" cy="1118307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3528" y="267494"/>
            <a:ext cx="8568952" cy="1302544"/>
          </a:xfrm>
        </p:spPr>
        <p:txBody>
          <a:bodyPr/>
          <a:lstStyle/>
          <a:p>
            <a:r>
              <a:rPr lang="en-AU" dirty="0">
                <a:solidFill>
                  <a:srgbClr val="FFFF00"/>
                </a:solidFill>
              </a:rPr>
              <a:t>Divemaster Crossover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2027A-D911-41D5-A68D-AF8E8819A6D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91630"/>
            <a:ext cx="7344816" cy="3102992"/>
          </a:xfrm>
        </p:spPr>
        <p:txBody>
          <a:bodyPr/>
          <a:lstStyle/>
          <a:p>
            <a:r>
              <a:rPr lang="en-AU" b="1" dirty="0"/>
              <a:t>Linear system or menu driven?</a:t>
            </a:r>
          </a:p>
          <a:p>
            <a:pPr lvl="1"/>
            <a:r>
              <a:rPr lang="en-AU" b="1" dirty="0"/>
              <a:t>Both systems have advantages</a:t>
            </a:r>
          </a:p>
          <a:p>
            <a:pPr lvl="1"/>
            <a:r>
              <a:rPr lang="en-AU" b="1" dirty="0"/>
              <a:t>RAID uses the best of both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eft Arrow 25"/>
          <p:cNvSpPr/>
          <p:nvPr/>
        </p:nvSpPr>
        <p:spPr>
          <a:xfrm rot="16200000">
            <a:off x="6819838" y="2052104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Left Arrow 21"/>
          <p:cNvSpPr/>
          <p:nvPr/>
        </p:nvSpPr>
        <p:spPr>
          <a:xfrm rot="10800000">
            <a:off x="5580112" y="1563638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Left Arrow 20"/>
          <p:cNvSpPr/>
          <p:nvPr/>
        </p:nvSpPr>
        <p:spPr>
          <a:xfrm rot="10800000">
            <a:off x="3491880" y="1563638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Course 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6660232" y="1203598"/>
            <a:ext cx="1459134" cy="1167307"/>
            <a:chOff x="2114748" y="285"/>
            <a:chExt cx="1459134" cy="1167307"/>
          </a:xfrm>
        </p:grpSpPr>
        <p:sp>
          <p:nvSpPr>
            <p:cNvPr id="8" name="Rounded Rectangle 7"/>
            <p:cNvSpPr/>
            <p:nvPr/>
          </p:nvSpPr>
          <p:spPr>
            <a:xfrm>
              <a:off x="2114748" y="285"/>
              <a:ext cx="1459134" cy="116730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148937" y="34474"/>
              <a:ext cx="1390756" cy="109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err="1"/>
                <a:t>Divemaster</a:t>
              </a:r>
              <a:endParaRPr lang="en-GB" sz="2400" b="1" kern="1200" dirty="0"/>
            </a:p>
          </p:txBody>
        </p:sp>
      </p:grpSp>
      <p:sp>
        <p:nvSpPr>
          <p:cNvPr id="11" name="Left Arrow 10"/>
          <p:cNvSpPr/>
          <p:nvPr/>
        </p:nvSpPr>
        <p:spPr>
          <a:xfrm rot="10800000">
            <a:off x="1403648" y="1563638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11"/>
          <p:cNvGrpSpPr/>
          <p:nvPr/>
        </p:nvGrpSpPr>
        <p:grpSpPr>
          <a:xfrm>
            <a:off x="4644008" y="1203598"/>
            <a:ext cx="1459134" cy="1170937"/>
            <a:chOff x="90140" y="63909"/>
            <a:chExt cx="1459134" cy="1170937"/>
          </a:xfrm>
        </p:grpSpPr>
        <p:sp>
          <p:nvSpPr>
            <p:cNvPr id="13" name="Rounded Rectangle 12"/>
            <p:cNvSpPr/>
            <p:nvPr/>
          </p:nvSpPr>
          <p:spPr>
            <a:xfrm>
              <a:off x="90140" y="63909"/>
              <a:ext cx="1459134" cy="116730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90140" y="135917"/>
              <a:ext cx="1390756" cy="109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Rescue</a:t>
              </a:r>
            </a:p>
          </p:txBody>
        </p:sp>
      </p:grpSp>
      <p:grpSp>
        <p:nvGrpSpPr>
          <p:cNvPr id="7" name="Group 14"/>
          <p:cNvGrpSpPr/>
          <p:nvPr/>
        </p:nvGrpSpPr>
        <p:grpSpPr>
          <a:xfrm>
            <a:off x="2555776" y="1203598"/>
            <a:ext cx="1459134" cy="1167307"/>
            <a:chOff x="2114748" y="285"/>
            <a:chExt cx="1459134" cy="1167307"/>
          </a:xfrm>
        </p:grpSpPr>
        <p:sp>
          <p:nvSpPr>
            <p:cNvPr id="16" name="Rounded Rectangle 15"/>
            <p:cNvSpPr/>
            <p:nvPr/>
          </p:nvSpPr>
          <p:spPr>
            <a:xfrm>
              <a:off x="2114748" y="285"/>
              <a:ext cx="1459134" cy="116730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148937" y="34474"/>
              <a:ext cx="1390756" cy="109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kern="1200" dirty="0"/>
                <a:t>Advanced</a:t>
              </a:r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467544" y="1203598"/>
            <a:ext cx="1459134" cy="1167307"/>
            <a:chOff x="2114748" y="285"/>
            <a:chExt cx="1459134" cy="1167307"/>
          </a:xfrm>
        </p:grpSpPr>
        <p:sp>
          <p:nvSpPr>
            <p:cNvPr id="19" name="Rounded Rectangle 18"/>
            <p:cNvSpPr/>
            <p:nvPr/>
          </p:nvSpPr>
          <p:spPr>
            <a:xfrm>
              <a:off x="2114748" y="285"/>
              <a:ext cx="1459134" cy="116730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148937" y="34474"/>
              <a:ext cx="1390756" cy="109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Open Water</a:t>
              </a:r>
            </a:p>
          </p:txBody>
        </p:sp>
      </p:grpSp>
      <p:grpSp>
        <p:nvGrpSpPr>
          <p:cNvPr id="12" name="Group 22"/>
          <p:cNvGrpSpPr/>
          <p:nvPr/>
        </p:nvGrpSpPr>
        <p:grpSpPr>
          <a:xfrm>
            <a:off x="6660232" y="2787774"/>
            <a:ext cx="1459134" cy="1167307"/>
            <a:chOff x="2114748" y="285"/>
            <a:chExt cx="1459134" cy="1167307"/>
          </a:xfrm>
        </p:grpSpPr>
        <p:sp>
          <p:nvSpPr>
            <p:cNvPr id="24" name="Rounded Rectangle 23"/>
            <p:cNvSpPr/>
            <p:nvPr/>
          </p:nvSpPr>
          <p:spPr>
            <a:xfrm>
              <a:off x="2114748" y="285"/>
              <a:ext cx="1459134" cy="116730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148937" y="34474"/>
              <a:ext cx="1390756" cy="109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/>
                <a:t>Dive Pro</a:t>
              </a:r>
              <a:endParaRPr lang="en-GB" sz="3600" b="1" kern="1200" dirty="0"/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2339752" y="2715766"/>
            <a:ext cx="1800200" cy="792088"/>
            <a:chOff x="90140" y="63909"/>
            <a:chExt cx="1459134" cy="1170937"/>
          </a:xfrm>
        </p:grpSpPr>
        <p:sp>
          <p:nvSpPr>
            <p:cNvPr id="28" name="Rounded Rectangle 27"/>
            <p:cNvSpPr/>
            <p:nvPr/>
          </p:nvSpPr>
          <p:spPr>
            <a:xfrm>
              <a:off x="90140" y="63909"/>
              <a:ext cx="1459134" cy="116730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90140" y="135917"/>
              <a:ext cx="1390756" cy="109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Specialties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6125DB7-F079-7442-B0A9-69C3F39B9778}"/>
              </a:ext>
            </a:extLst>
          </p:cNvPr>
          <p:cNvSpPr txBox="1"/>
          <p:nvPr/>
        </p:nvSpPr>
        <p:spPr>
          <a:xfrm>
            <a:off x="730089" y="386259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Linear Training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ft Arrow 21"/>
          <p:cNvSpPr/>
          <p:nvPr/>
        </p:nvSpPr>
        <p:spPr>
          <a:xfrm rot="10800000">
            <a:off x="5364088" y="2571750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Left Arrow 20"/>
          <p:cNvSpPr/>
          <p:nvPr/>
        </p:nvSpPr>
        <p:spPr>
          <a:xfrm rot="10800000">
            <a:off x="3491880" y="2571750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Course Structure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4572000" y="2211710"/>
            <a:ext cx="1459134" cy="1167307"/>
            <a:chOff x="2114748" y="285"/>
            <a:chExt cx="1459134" cy="1167307"/>
          </a:xfrm>
        </p:grpSpPr>
        <p:sp>
          <p:nvSpPr>
            <p:cNvPr id="8" name="Rounded Rectangle 7"/>
            <p:cNvSpPr/>
            <p:nvPr/>
          </p:nvSpPr>
          <p:spPr>
            <a:xfrm>
              <a:off x="2114748" y="285"/>
              <a:ext cx="1459134" cy="116730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148937" y="34474"/>
              <a:ext cx="1390756" cy="109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kern="1200" dirty="0" err="1"/>
                <a:t>Divemaster</a:t>
              </a:r>
              <a:endParaRPr lang="en-GB" sz="2400" b="1" kern="1200" dirty="0"/>
            </a:p>
          </p:txBody>
        </p:sp>
      </p:grpSp>
      <p:sp>
        <p:nvSpPr>
          <p:cNvPr id="11" name="Left Arrow 10"/>
          <p:cNvSpPr/>
          <p:nvPr/>
        </p:nvSpPr>
        <p:spPr>
          <a:xfrm rot="10800000">
            <a:off x="1259632" y="2571750"/>
            <a:ext cx="1126641" cy="43774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17"/>
          <p:cNvGrpSpPr/>
          <p:nvPr/>
        </p:nvGrpSpPr>
        <p:grpSpPr>
          <a:xfrm>
            <a:off x="251520" y="2211710"/>
            <a:ext cx="1459134" cy="1167307"/>
            <a:chOff x="2114748" y="285"/>
            <a:chExt cx="1459134" cy="1167307"/>
          </a:xfrm>
        </p:grpSpPr>
        <p:sp>
          <p:nvSpPr>
            <p:cNvPr id="19" name="Rounded Rectangle 18"/>
            <p:cNvSpPr/>
            <p:nvPr/>
          </p:nvSpPr>
          <p:spPr>
            <a:xfrm>
              <a:off x="2114748" y="285"/>
              <a:ext cx="1459134" cy="116730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148937" y="34474"/>
              <a:ext cx="1390756" cy="109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Open Water</a:t>
              </a: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6444208" y="2211710"/>
            <a:ext cx="1459134" cy="1167307"/>
            <a:chOff x="2114748" y="285"/>
            <a:chExt cx="1459134" cy="1167307"/>
          </a:xfrm>
        </p:grpSpPr>
        <p:sp>
          <p:nvSpPr>
            <p:cNvPr id="24" name="Rounded Rectangle 23"/>
            <p:cNvSpPr/>
            <p:nvPr/>
          </p:nvSpPr>
          <p:spPr>
            <a:xfrm>
              <a:off x="2114748" y="285"/>
              <a:ext cx="1459134" cy="116730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2148937" y="34474"/>
              <a:ext cx="1390756" cy="109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/>
                <a:t>Dive Pro</a:t>
              </a:r>
              <a:endParaRPr lang="en-GB" sz="3600" b="1" kern="1200" dirty="0"/>
            </a:p>
          </p:txBody>
        </p:sp>
      </p:grpSp>
      <p:grpSp>
        <p:nvGrpSpPr>
          <p:cNvPr id="10" name="Group 26"/>
          <p:cNvGrpSpPr/>
          <p:nvPr/>
        </p:nvGrpSpPr>
        <p:grpSpPr>
          <a:xfrm>
            <a:off x="2339752" y="1059582"/>
            <a:ext cx="1800200" cy="576064"/>
            <a:chOff x="90140" y="63909"/>
            <a:chExt cx="1459134" cy="1170937"/>
          </a:xfrm>
        </p:grpSpPr>
        <p:sp>
          <p:nvSpPr>
            <p:cNvPr id="28" name="Rounded Rectangle 27"/>
            <p:cNvSpPr/>
            <p:nvPr/>
          </p:nvSpPr>
          <p:spPr>
            <a:xfrm>
              <a:off x="90140" y="63909"/>
              <a:ext cx="1459134" cy="116730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90140" y="135917"/>
              <a:ext cx="1390756" cy="109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Specialties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</p:txBody>
        </p:sp>
      </p:grpSp>
      <p:grpSp>
        <p:nvGrpSpPr>
          <p:cNvPr id="12" name="Group 26"/>
          <p:cNvGrpSpPr/>
          <p:nvPr/>
        </p:nvGrpSpPr>
        <p:grpSpPr>
          <a:xfrm>
            <a:off x="2339752" y="1779662"/>
            <a:ext cx="1800200" cy="576064"/>
            <a:chOff x="90140" y="63909"/>
            <a:chExt cx="1459134" cy="1170937"/>
          </a:xfrm>
        </p:grpSpPr>
        <p:sp>
          <p:nvSpPr>
            <p:cNvPr id="30" name="Rounded Rectangle 29"/>
            <p:cNvSpPr/>
            <p:nvPr/>
          </p:nvSpPr>
          <p:spPr>
            <a:xfrm>
              <a:off x="90140" y="63909"/>
              <a:ext cx="1459134" cy="116730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90140" y="135917"/>
              <a:ext cx="1390756" cy="109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Specialties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</p:txBody>
        </p:sp>
      </p:grpSp>
      <p:grpSp>
        <p:nvGrpSpPr>
          <p:cNvPr id="13" name="Group 26"/>
          <p:cNvGrpSpPr/>
          <p:nvPr/>
        </p:nvGrpSpPr>
        <p:grpSpPr>
          <a:xfrm>
            <a:off x="2339752" y="2499742"/>
            <a:ext cx="1800200" cy="576064"/>
            <a:chOff x="90140" y="63909"/>
            <a:chExt cx="1459134" cy="1170937"/>
          </a:xfrm>
        </p:grpSpPr>
        <p:sp>
          <p:nvSpPr>
            <p:cNvPr id="33" name="Rounded Rectangle 32"/>
            <p:cNvSpPr/>
            <p:nvPr/>
          </p:nvSpPr>
          <p:spPr>
            <a:xfrm>
              <a:off x="90140" y="63909"/>
              <a:ext cx="1459134" cy="116730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90140" y="135917"/>
              <a:ext cx="1390756" cy="109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Specialties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</p:txBody>
        </p:sp>
      </p:grpSp>
      <p:grpSp>
        <p:nvGrpSpPr>
          <p:cNvPr id="14" name="Group 26"/>
          <p:cNvGrpSpPr/>
          <p:nvPr/>
        </p:nvGrpSpPr>
        <p:grpSpPr>
          <a:xfrm>
            <a:off x="2339752" y="3219822"/>
            <a:ext cx="1800200" cy="576064"/>
            <a:chOff x="90140" y="63909"/>
            <a:chExt cx="1459134" cy="1170937"/>
          </a:xfrm>
        </p:grpSpPr>
        <p:sp>
          <p:nvSpPr>
            <p:cNvPr id="36" name="Rounded Rectangle 35"/>
            <p:cNvSpPr/>
            <p:nvPr/>
          </p:nvSpPr>
          <p:spPr>
            <a:xfrm>
              <a:off x="90140" y="63909"/>
              <a:ext cx="1459134" cy="116730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90140" y="135917"/>
              <a:ext cx="1390756" cy="109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Advanced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2339752" y="3939902"/>
            <a:ext cx="1800200" cy="576064"/>
            <a:chOff x="90140" y="63909"/>
            <a:chExt cx="1459134" cy="1170937"/>
          </a:xfrm>
        </p:grpSpPr>
        <p:sp>
          <p:nvSpPr>
            <p:cNvPr id="39" name="Rounded Rectangle 38"/>
            <p:cNvSpPr/>
            <p:nvPr/>
          </p:nvSpPr>
          <p:spPr>
            <a:xfrm>
              <a:off x="90140" y="63909"/>
              <a:ext cx="1459134" cy="1167307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90140" y="135917"/>
              <a:ext cx="1390756" cy="1098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b="1" kern="1200" dirty="0"/>
                <a:t>Rescue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b="1" kern="120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EF13E0D-3A8C-2542-A3E2-D7CAE8B73F61}"/>
              </a:ext>
            </a:extLst>
          </p:cNvPr>
          <p:cNvSpPr/>
          <p:nvPr/>
        </p:nvSpPr>
        <p:spPr>
          <a:xfrm>
            <a:off x="4688865" y="1232968"/>
            <a:ext cx="3449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Menu Training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41" y="1491630"/>
            <a:ext cx="5112568" cy="4032448"/>
          </a:xfrm>
        </p:spPr>
        <p:txBody>
          <a:bodyPr/>
          <a:lstStyle/>
          <a:p>
            <a:r>
              <a:rPr lang="en-AU" sz="2400" b="1" dirty="0"/>
              <a:t>Open Circuit Flowchart</a:t>
            </a:r>
          </a:p>
          <a:p>
            <a:r>
              <a:rPr lang="en-AU" sz="2400" b="1" dirty="0"/>
              <a:t>All OC courses</a:t>
            </a:r>
          </a:p>
          <a:p>
            <a:pPr lvl="1"/>
            <a:r>
              <a:rPr lang="en-AU" sz="2000" b="1" dirty="0"/>
              <a:t>Recreational</a:t>
            </a:r>
          </a:p>
          <a:p>
            <a:pPr lvl="1"/>
            <a:r>
              <a:rPr lang="en-AU" sz="2000" b="1" dirty="0"/>
              <a:t>Technical</a:t>
            </a:r>
          </a:p>
          <a:p>
            <a:r>
              <a:rPr lang="en-AU" sz="2400" b="1" dirty="0"/>
              <a:t>Depicts flow</a:t>
            </a:r>
          </a:p>
          <a:p>
            <a:r>
              <a:rPr lang="en-AU" sz="2400" b="1" dirty="0"/>
              <a:t>Demonstrates standards</a:t>
            </a:r>
          </a:p>
          <a:p>
            <a:endParaRPr lang="en-AU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095061"/>
              </p:ext>
            </p:extLst>
          </p:nvPr>
        </p:nvGraphicFramePr>
        <p:xfrm>
          <a:off x="5508105" y="-6339"/>
          <a:ext cx="3641170" cy="5147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Acrobat Document" r:id="rId4" imgW="11344123" imgH="16039739" progId="AcroExch.Document.DC">
                  <p:embed/>
                </p:oleObj>
              </mc:Choice>
              <mc:Fallback>
                <p:oleObj name="Acrobat Document" r:id="rId4" imgW="11344123" imgH="160397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08105" y="-6339"/>
                        <a:ext cx="3641170" cy="51470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35EC670-04C0-CA49-9659-14C306C0A4ED}"/>
              </a:ext>
            </a:extLst>
          </p:cNvPr>
          <p:cNvSpPr/>
          <p:nvPr/>
        </p:nvSpPr>
        <p:spPr>
          <a:xfrm>
            <a:off x="539552" y="260111"/>
            <a:ext cx="4451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>
                <a:solidFill>
                  <a:srgbClr val="FFFF00"/>
                </a:solidFill>
                <a:latin typeface="+mj-lt"/>
              </a:rPr>
              <a:t>Course Structure</a:t>
            </a:r>
            <a:endParaRPr lang="en-US" sz="44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76" y="987574"/>
            <a:ext cx="5832648" cy="3528392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Other RAID Programs</a:t>
            </a:r>
          </a:p>
          <a:p>
            <a:r>
              <a:rPr lang="en-AU" sz="2800" dirty="0"/>
              <a:t>Technical Open Circuit</a:t>
            </a:r>
          </a:p>
          <a:p>
            <a:r>
              <a:rPr lang="en-AU" sz="2800" dirty="0"/>
              <a:t>Recreational and technical CCR</a:t>
            </a:r>
          </a:p>
          <a:p>
            <a:r>
              <a:rPr lang="en-AU" sz="2800" dirty="0"/>
              <a:t>Cave</a:t>
            </a:r>
          </a:p>
          <a:p>
            <a:r>
              <a:rPr lang="en-AU" sz="2800" dirty="0"/>
              <a:t>Sidemount</a:t>
            </a:r>
          </a:p>
          <a:p>
            <a:r>
              <a:rPr lang="en-AU" sz="2800" dirty="0"/>
              <a:t>Wreck</a:t>
            </a:r>
          </a:p>
          <a:p>
            <a:r>
              <a:rPr lang="en-AU" sz="2800" dirty="0"/>
              <a:t>Freedive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2770" name="Picture 2" descr="C:\Users\markm\Dropbox\Image sample\PAUL Photos\Pete Mesley pics\PMP_1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7266" y="0"/>
            <a:ext cx="3406734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02393"/>
            <a:ext cx="5059618" cy="854869"/>
          </a:xfrm>
        </p:spPr>
        <p:txBody>
          <a:bodyPr/>
          <a:lstStyle/>
          <a:p>
            <a:r>
              <a:rPr lang="en-AU" dirty="0"/>
              <a:t>Course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Course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08DF1-FE50-4678-8B0D-F84FB5D13CE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Crossover Levels</a:t>
            </a:r>
          </a:p>
          <a:p>
            <a:r>
              <a:rPr lang="en-AU" dirty="0"/>
              <a:t>Crossing from other agency diver levels</a:t>
            </a:r>
          </a:p>
          <a:p>
            <a:r>
              <a:rPr lang="en-AU" dirty="0"/>
              <a:t>RAID recognises and ISO/EUF or RSTC approved agency as an equivalent, unless that agency does not require an independent instructor exam.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8257-E486-1F44-BA22-E148C820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5F5CC-B960-EF45-944E-0FEB482A5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54" y="964996"/>
            <a:ext cx="8964488" cy="3734989"/>
          </a:xfrm>
        </p:spPr>
        <p:txBody>
          <a:bodyPr/>
          <a:lstStyle/>
          <a:p>
            <a:r>
              <a:rPr lang="en-US" sz="2800" dirty="0"/>
              <a:t>Skills</a:t>
            </a:r>
          </a:p>
          <a:p>
            <a:pPr lvl="1"/>
            <a:r>
              <a:rPr lang="en-US" sz="2400" dirty="0"/>
              <a:t>Certain skills have been honed to make them more efficient</a:t>
            </a:r>
          </a:p>
          <a:p>
            <a:r>
              <a:rPr lang="en-US" sz="2800" dirty="0"/>
              <a:t>Neutral buoyancy</a:t>
            </a:r>
          </a:p>
          <a:p>
            <a:pPr lvl="1"/>
            <a:r>
              <a:rPr lang="en-US" sz="2400" dirty="0"/>
              <a:t>RAID leads the market in neutral buoyancy education</a:t>
            </a:r>
          </a:p>
          <a:p>
            <a:r>
              <a:rPr lang="en-US" sz="2800" dirty="0"/>
              <a:t>SAC rates</a:t>
            </a:r>
          </a:p>
          <a:p>
            <a:pPr lvl="1"/>
            <a:r>
              <a:rPr lang="en-US" sz="2400" dirty="0"/>
              <a:t>Calculated from Open Water 20 diver level</a:t>
            </a:r>
          </a:p>
          <a:p>
            <a:r>
              <a:rPr lang="en-US" sz="2800" dirty="0"/>
              <a:t>Trimix</a:t>
            </a:r>
          </a:p>
          <a:p>
            <a:pPr lvl="1"/>
            <a:r>
              <a:rPr lang="en-US" sz="2400" dirty="0"/>
              <a:t>Available even on recreational programs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2492E-82F9-4847-A7F3-9E8D360D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2FD29-1FCB-7841-B1E9-CFCA4889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72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EEFC-5A20-0147-B27D-36A33E2C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business with RAID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BE85C-3651-C34D-AFC8-34B576B15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local office manager will provide:</a:t>
            </a:r>
          </a:p>
          <a:p>
            <a:pPr lvl="1"/>
            <a:r>
              <a:rPr lang="en-US" dirty="0"/>
              <a:t>Pricelists</a:t>
            </a:r>
          </a:p>
          <a:p>
            <a:pPr lvl="1"/>
            <a:r>
              <a:rPr lang="en-US" dirty="0"/>
              <a:t>Up to date info</a:t>
            </a:r>
          </a:p>
          <a:p>
            <a:pPr lvl="1"/>
            <a:r>
              <a:rPr lang="en-US" dirty="0"/>
              <a:t>Access to credits</a:t>
            </a:r>
          </a:p>
          <a:p>
            <a:pPr lvl="1"/>
            <a:r>
              <a:rPr lang="en-US" dirty="0"/>
              <a:t>Access to further training</a:t>
            </a:r>
          </a:p>
          <a:p>
            <a:pPr lvl="1"/>
            <a:r>
              <a:rPr lang="en-US" dirty="0"/>
              <a:t>Business </a:t>
            </a:r>
            <a:r>
              <a:rPr lang="en-US"/>
              <a:t>advice when needed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B996-6FDB-4D46-8CCE-DC564D51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8B332-61C8-744C-9E0B-C28FF5C6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81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run RAID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/>
          <a:lstStyle/>
          <a:p>
            <a:r>
              <a:rPr lang="en-AU" sz="2400" dirty="0"/>
              <a:t>All forms are completed online and retained on RAID server</a:t>
            </a:r>
          </a:p>
          <a:p>
            <a:pPr lvl="1"/>
            <a:r>
              <a:rPr lang="en-AU" sz="2000" dirty="0"/>
              <a:t>Medical</a:t>
            </a:r>
          </a:p>
          <a:p>
            <a:pPr lvl="1"/>
            <a:r>
              <a:rPr lang="en-AU" sz="2000" dirty="0"/>
              <a:t>Liability Release</a:t>
            </a:r>
          </a:p>
          <a:p>
            <a:pPr lvl="1"/>
            <a:r>
              <a:rPr lang="en-AU" sz="2000" dirty="0"/>
              <a:t>Safe Diving Practices</a:t>
            </a:r>
          </a:p>
          <a:p>
            <a:r>
              <a:rPr lang="en-AU" sz="2400" dirty="0"/>
              <a:t>Forms presently collect by store</a:t>
            </a:r>
          </a:p>
          <a:p>
            <a:pPr lvl="1"/>
            <a:r>
              <a:rPr lang="en-AU" sz="2000" dirty="0"/>
              <a:t>Medicals if required (upload during certification process)</a:t>
            </a:r>
          </a:p>
          <a:p>
            <a:pPr lvl="1"/>
            <a:r>
              <a:rPr lang="en-AU" sz="2000" dirty="0"/>
              <a:t>Offline Quick Quiz</a:t>
            </a:r>
          </a:p>
          <a:p>
            <a:pPr lvl="2"/>
            <a:r>
              <a:rPr lang="en-AU" sz="1800" dirty="0"/>
              <a:t>These are in “My Documents”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run RAID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9582"/>
            <a:ext cx="8363272" cy="3744415"/>
          </a:xfrm>
        </p:spPr>
        <p:txBody>
          <a:bodyPr/>
          <a:lstStyle/>
          <a:p>
            <a:r>
              <a:rPr lang="en-AU" sz="2400" b="1" dirty="0"/>
              <a:t>Instructor assigned by the store</a:t>
            </a:r>
          </a:p>
          <a:p>
            <a:r>
              <a:rPr lang="en-AU" sz="2400" b="1" dirty="0"/>
              <a:t>Check in “My Students” &amp; follow progress online</a:t>
            </a:r>
          </a:p>
          <a:p>
            <a:r>
              <a:rPr lang="en-AU" sz="2400" b="1" dirty="0"/>
              <a:t>Review exam results</a:t>
            </a:r>
          </a:p>
          <a:p>
            <a:r>
              <a:rPr lang="en-AU" sz="2400" b="1" dirty="0"/>
              <a:t>Review questions students missed during practice</a:t>
            </a:r>
          </a:p>
          <a:p>
            <a:pPr lvl="1"/>
            <a:r>
              <a:rPr lang="en-AU" sz="2000" b="1" dirty="0"/>
              <a:t>No need for formal lectures </a:t>
            </a:r>
          </a:p>
          <a:p>
            <a:r>
              <a:rPr lang="en-AU" sz="2400" b="1" dirty="0"/>
              <a:t>Run practical skills sessions in confined water</a:t>
            </a:r>
          </a:p>
          <a:p>
            <a:r>
              <a:rPr lang="en-AU" sz="2400" b="1" dirty="0"/>
              <a:t>Sign off skills at the end of confined water session</a:t>
            </a:r>
          </a:p>
          <a:p>
            <a:r>
              <a:rPr lang="en-AU" sz="2400" b="1" dirty="0"/>
              <a:t>Students to co-sign skills</a:t>
            </a:r>
          </a:p>
          <a:p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7B346-1F77-4C78-9DD8-60C62511B1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2392" y="1203598"/>
            <a:ext cx="7859216" cy="3384376"/>
          </a:xfrm>
        </p:spPr>
        <p:txBody>
          <a:bodyPr/>
          <a:lstStyle/>
          <a:p>
            <a:r>
              <a:rPr lang="en-AU" sz="2800" b="1" dirty="0">
                <a:effectLst/>
                <a:latin typeface="Calibri" pitchFamily="34" charset="0"/>
              </a:rPr>
              <a:t>Welcome to </a:t>
            </a:r>
            <a:r>
              <a:rPr lang="en-AU" sz="2800" b="1" dirty="0">
                <a:solidFill>
                  <a:srgbClr val="FF0000"/>
                </a:solidFill>
                <a:latin typeface="Calibri" pitchFamily="34" charset="0"/>
              </a:rPr>
              <a:t>YOUR</a:t>
            </a:r>
            <a:r>
              <a:rPr lang="en-AU" sz="2800" b="1" dirty="0">
                <a:effectLst/>
                <a:latin typeface="Calibri" pitchFamily="34" charset="0"/>
              </a:rPr>
              <a:t> RAID </a:t>
            </a:r>
            <a:r>
              <a:rPr lang="en-AU" sz="2800" b="1" dirty="0">
                <a:latin typeface="Calibri" pitchFamily="34" charset="0"/>
              </a:rPr>
              <a:t>Divemaster Crossover</a:t>
            </a:r>
          </a:p>
          <a:p>
            <a:r>
              <a:rPr lang="en-AU" sz="2800" b="1" dirty="0">
                <a:effectLst/>
                <a:latin typeface="Calibri" pitchFamily="34" charset="0"/>
              </a:rPr>
              <a:t>Introductions</a:t>
            </a:r>
          </a:p>
          <a:p>
            <a:pPr lvl="1"/>
            <a:r>
              <a:rPr lang="en-AU" sz="2400" b="1" dirty="0">
                <a:effectLst/>
                <a:latin typeface="Calibri" pitchFamily="34" charset="0"/>
              </a:rPr>
              <a:t>Presenter</a:t>
            </a:r>
          </a:p>
          <a:p>
            <a:pPr lvl="1"/>
            <a:r>
              <a:rPr lang="en-AU" sz="2400" b="1" dirty="0">
                <a:effectLst/>
                <a:latin typeface="Calibri" pitchFamily="34" charset="0"/>
              </a:rPr>
              <a:t>Candidates</a:t>
            </a:r>
          </a:p>
          <a:p>
            <a:r>
              <a:rPr lang="en-AU" sz="2800" b="1" dirty="0">
                <a:latin typeface="Calibri" pitchFamily="34" charset="0"/>
              </a:rPr>
              <a:t>Purpose – to allow an active divemaster in good standing from a recognised agency to assist RAID dive courses &amp; teach try dives</a:t>
            </a:r>
            <a:endParaRPr lang="en-AU" sz="2800" b="1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run RAID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603847"/>
          </a:xfrm>
        </p:spPr>
        <p:txBody>
          <a:bodyPr/>
          <a:lstStyle/>
          <a:p>
            <a:r>
              <a:rPr lang="en-AU" sz="2400" b="1" dirty="0"/>
              <a:t>Dive Site Evaluation Checklist for each new site</a:t>
            </a:r>
          </a:p>
          <a:p>
            <a:pPr lvl="1"/>
            <a:r>
              <a:rPr lang="en-AU" sz="2000" b="1" dirty="0"/>
              <a:t>Students all sign that they agree</a:t>
            </a:r>
          </a:p>
          <a:p>
            <a:pPr lvl="1"/>
            <a:r>
              <a:rPr lang="en-AU" sz="2000" b="1" dirty="0"/>
              <a:t>Scan and file at the store</a:t>
            </a:r>
          </a:p>
          <a:p>
            <a:r>
              <a:rPr lang="en-AU" sz="2400" b="1" dirty="0"/>
              <a:t>Risk management filed for each dive area</a:t>
            </a:r>
          </a:p>
          <a:p>
            <a:r>
              <a:rPr lang="en-AU" sz="2400" b="1" dirty="0"/>
              <a:t>Run practical open water dives</a:t>
            </a:r>
          </a:p>
          <a:p>
            <a:r>
              <a:rPr lang="en-AU" sz="2400" b="1" dirty="0"/>
              <a:t>Sign off skills after the open water dives</a:t>
            </a:r>
          </a:p>
          <a:p>
            <a:r>
              <a:rPr lang="en-AU" sz="2400" b="1" dirty="0"/>
              <a:t>Students to co-sign skills and complete online log</a:t>
            </a:r>
          </a:p>
          <a:p>
            <a:r>
              <a:rPr lang="en-AU" sz="2400" b="1" dirty="0"/>
              <a:t>Inform dive store when complete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run RAID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603847"/>
          </a:xfrm>
        </p:spPr>
        <p:txBody>
          <a:bodyPr/>
          <a:lstStyle/>
          <a:p>
            <a:r>
              <a:rPr lang="en-AU" sz="2400" b="1" dirty="0"/>
              <a:t>Dive Store to complete final sign off</a:t>
            </a:r>
          </a:p>
          <a:p>
            <a:pPr lvl="1"/>
            <a:r>
              <a:rPr lang="en-AU" sz="2000" b="1" dirty="0"/>
              <a:t>Check if medical has been submitted or not required</a:t>
            </a:r>
          </a:p>
          <a:p>
            <a:pPr lvl="1"/>
            <a:r>
              <a:rPr lang="en-AU" sz="2000" b="1" dirty="0"/>
              <a:t>Student member signed off</a:t>
            </a:r>
          </a:p>
          <a:p>
            <a:pPr lvl="1"/>
            <a:r>
              <a:rPr lang="en-AU" sz="2000" b="1" dirty="0"/>
              <a:t>Instructor signed off</a:t>
            </a:r>
          </a:p>
          <a:p>
            <a:pPr lvl="1"/>
            <a:r>
              <a:rPr lang="en-AU" sz="2000" b="1" dirty="0"/>
              <a:t>Quick Quiz scanned on file</a:t>
            </a:r>
          </a:p>
          <a:p>
            <a:pPr lvl="1"/>
            <a:r>
              <a:rPr lang="en-AU" sz="2000" b="1" dirty="0"/>
              <a:t>Student  member has completed dive log</a:t>
            </a:r>
          </a:p>
          <a:p>
            <a:pPr lvl="1"/>
            <a:r>
              <a:rPr lang="en-AU" sz="2000" b="1" dirty="0"/>
              <a:t>Photo is on file</a:t>
            </a:r>
          </a:p>
          <a:p>
            <a:r>
              <a:rPr lang="en-AU" sz="2400" b="1" dirty="0"/>
              <a:t>E-card emailed automatically to student</a:t>
            </a:r>
          </a:p>
          <a:p>
            <a:r>
              <a:rPr lang="en-AU" sz="2400" b="1" dirty="0"/>
              <a:t>C- card can be requested</a:t>
            </a:r>
          </a:p>
          <a:p>
            <a:pPr lvl="1"/>
            <a:endParaRPr lang="en-AU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run RAID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0150"/>
            <a:ext cx="8363272" cy="3603847"/>
          </a:xfrm>
        </p:spPr>
        <p:txBody>
          <a:bodyPr/>
          <a:lstStyle/>
          <a:p>
            <a:r>
              <a:rPr lang="en-AU" sz="2400" b="1" dirty="0"/>
              <a:t>Where do we find Confined Water Instructor guide?</a:t>
            </a:r>
          </a:p>
          <a:p>
            <a:r>
              <a:rPr lang="en-AU" sz="2400" b="1" dirty="0"/>
              <a:t>Where do we find Open Water Instructor guide?</a:t>
            </a:r>
          </a:p>
          <a:p>
            <a:r>
              <a:rPr lang="en-AU" sz="2400" b="1" dirty="0"/>
              <a:t>What dives are in?:</a:t>
            </a:r>
          </a:p>
          <a:p>
            <a:pPr lvl="1"/>
            <a:r>
              <a:rPr lang="en-AU" sz="2000" b="1" dirty="0"/>
              <a:t>Open Water 20</a:t>
            </a:r>
          </a:p>
          <a:p>
            <a:pPr lvl="1"/>
            <a:r>
              <a:rPr lang="en-AU" sz="2000" b="1" dirty="0"/>
              <a:t>Explorer 30</a:t>
            </a:r>
          </a:p>
          <a:p>
            <a:pPr lvl="1"/>
            <a:r>
              <a:rPr lang="en-AU" sz="2000" b="1" dirty="0"/>
              <a:t>Advanced 35</a:t>
            </a:r>
          </a:p>
          <a:p>
            <a:pPr lvl="1"/>
            <a:r>
              <a:rPr lang="en-AU" sz="2000" b="1" dirty="0"/>
              <a:t>Master Rescue</a:t>
            </a:r>
          </a:p>
          <a:p>
            <a:endParaRPr lang="en-AU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 Water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Orientation to the RAID system</a:t>
            </a:r>
          </a:p>
          <a:p>
            <a:r>
              <a:rPr lang="en-AU" dirty="0"/>
              <a:t>Explanation of RAID key skills</a:t>
            </a:r>
          </a:p>
          <a:p>
            <a:r>
              <a:rPr lang="en-AU" dirty="0"/>
              <a:t>Highlighting skills RAID does differently</a:t>
            </a:r>
          </a:p>
          <a:p>
            <a:r>
              <a:rPr lang="en-AU" dirty="0"/>
              <a:t>Showing the evolution from tec</a:t>
            </a:r>
          </a:p>
          <a:p>
            <a:endParaRPr lang="en-AU" dirty="0"/>
          </a:p>
          <a:p>
            <a:r>
              <a:rPr lang="en-AU" dirty="0"/>
              <a:t>Lets go have some fun.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In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87B346-1F77-4C78-9DD8-60C62511B15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059582"/>
            <a:ext cx="8748464" cy="3528392"/>
          </a:xfrm>
        </p:spPr>
        <p:txBody>
          <a:bodyPr/>
          <a:lstStyle/>
          <a:p>
            <a:r>
              <a:rPr lang="en-AU" sz="3600" b="1" dirty="0">
                <a:effectLst/>
                <a:latin typeface="Calibri" pitchFamily="34" charset="0"/>
              </a:rPr>
              <a:t>You now</a:t>
            </a:r>
            <a:r>
              <a:rPr lang="en-AU" sz="3600" b="1" dirty="0">
                <a:latin typeface="Calibri" pitchFamily="34" charset="0"/>
              </a:rPr>
              <a:t> have an overview of the RAID system</a:t>
            </a:r>
          </a:p>
          <a:p>
            <a:r>
              <a:rPr lang="en-AU" sz="3600" b="1" dirty="0">
                <a:effectLst/>
                <a:latin typeface="Calibri" pitchFamily="34" charset="0"/>
              </a:rPr>
              <a:t>You will learn more as you start to train with the system</a:t>
            </a:r>
          </a:p>
          <a:p>
            <a:r>
              <a:rPr lang="en-AU" sz="3600" b="1" dirty="0">
                <a:latin typeface="Calibri" pitchFamily="34" charset="0"/>
              </a:rPr>
              <a:t>We are here to assist whenever </a:t>
            </a:r>
            <a:r>
              <a:rPr lang="en-AU" sz="3600" b="1">
                <a:latin typeface="Calibri" pitchFamily="34" charset="0"/>
              </a:rPr>
              <a:t>you </a:t>
            </a:r>
            <a:br>
              <a:rPr lang="en-AU" sz="3600" b="1">
                <a:latin typeface="Calibri" pitchFamily="34" charset="0"/>
              </a:rPr>
            </a:br>
            <a:r>
              <a:rPr lang="en-AU" sz="3600" b="1">
                <a:latin typeface="Calibri" pitchFamily="34" charset="0"/>
              </a:rPr>
              <a:t>need </a:t>
            </a:r>
            <a:r>
              <a:rPr lang="en-AU" sz="3600" b="1" dirty="0">
                <a:latin typeface="Calibri" pitchFamily="34" charset="0"/>
              </a:rPr>
              <a:t>us</a:t>
            </a:r>
            <a:endParaRPr lang="en-AU" sz="3600" b="1" dirty="0">
              <a:effectLst/>
              <a:latin typeface="Calibri" pitchFamily="34" charset="0"/>
            </a:endParaRPr>
          </a:p>
          <a:p>
            <a:pPr>
              <a:buNone/>
            </a:pPr>
            <a:endParaRPr lang="en-AU" sz="2800" b="1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2067694"/>
            <a:ext cx="4248472" cy="1080121"/>
          </a:xfrm>
        </p:spPr>
        <p:txBody>
          <a:bodyPr/>
          <a:lstStyle/>
          <a:p>
            <a:pPr algn="ctr">
              <a:buNone/>
            </a:pPr>
            <a:r>
              <a:rPr lang="en-AU" sz="4000" b="1" dirty="0"/>
              <a:t>Any 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Please switch off phones</a:t>
            </a:r>
          </a:p>
          <a:p>
            <a:r>
              <a:rPr lang="en-AU" dirty="0"/>
              <a:t>Toilet location</a:t>
            </a:r>
          </a:p>
          <a:p>
            <a:r>
              <a:rPr lang="en-AU" dirty="0"/>
              <a:t>Emergency procedures</a:t>
            </a:r>
          </a:p>
          <a:p>
            <a:r>
              <a:rPr lang="en-AU" dirty="0"/>
              <a:t>Breaks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www.DiveRAID.com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06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08361"/>
            <a:ext cx="8229600" cy="63519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4587974"/>
            <a:ext cx="2133600" cy="357188"/>
          </a:xfrm>
        </p:spPr>
        <p:txBody>
          <a:bodyPr/>
          <a:lstStyle/>
          <a:p>
            <a:pPr>
              <a:defRPr/>
            </a:pPr>
            <a:fld id="{DB87B346-1F77-4C78-9DD8-60C62511B15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59632" y="843558"/>
            <a:ext cx="7427168" cy="4104456"/>
          </a:xfrm>
        </p:spPr>
        <p:txBody>
          <a:bodyPr/>
          <a:lstStyle/>
          <a:p>
            <a:r>
              <a:rPr lang="en-AU" sz="2200" b="1" dirty="0">
                <a:effectLst/>
                <a:latin typeface="Calibri" pitchFamily="34" charset="0"/>
              </a:rPr>
              <a:t>The History of RAID</a:t>
            </a:r>
          </a:p>
          <a:p>
            <a:r>
              <a:rPr lang="en-AU" sz="2200" b="1" dirty="0">
                <a:latin typeface="Calibri" pitchFamily="34" charset="0"/>
              </a:rPr>
              <a:t>RAID Benefits</a:t>
            </a:r>
          </a:p>
          <a:p>
            <a:r>
              <a:rPr lang="en-AU" sz="2200" b="1" dirty="0">
                <a:latin typeface="Calibri" pitchFamily="34" charset="0"/>
              </a:rPr>
              <a:t>How the RAID system works</a:t>
            </a:r>
          </a:p>
          <a:p>
            <a:r>
              <a:rPr lang="en-AU" sz="2200" b="1" dirty="0">
                <a:latin typeface="Calibri" pitchFamily="34" charset="0"/>
              </a:rPr>
              <a:t>C</a:t>
            </a:r>
            <a:r>
              <a:rPr lang="en-AU" sz="2200" b="1" dirty="0">
                <a:effectLst/>
                <a:latin typeface="Calibri" pitchFamily="34" charset="0"/>
              </a:rPr>
              <a:t>ourse Structure</a:t>
            </a:r>
          </a:p>
          <a:p>
            <a:r>
              <a:rPr lang="en-AU" sz="2200" b="1" dirty="0">
                <a:latin typeface="Calibri" pitchFamily="34" charset="0"/>
              </a:rPr>
              <a:t>RAID differences</a:t>
            </a:r>
          </a:p>
          <a:p>
            <a:r>
              <a:rPr lang="en-AU" sz="2200" b="1" dirty="0">
                <a:latin typeface="Calibri" pitchFamily="34" charset="0"/>
              </a:rPr>
              <a:t>Doing business with RAID</a:t>
            </a:r>
            <a:endParaRPr lang="en-AU" sz="2200" b="1" dirty="0">
              <a:effectLst/>
              <a:latin typeface="Calibri" pitchFamily="34" charset="0"/>
            </a:endParaRPr>
          </a:p>
          <a:p>
            <a:r>
              <a:rPr lang="en-AU" sz="2200" b="1" dirty="0">
                <a:latin typeface="Calibri" pitchFamily="34" charset="0"/>
              </a:rPr>
              <a:t>Administration</a:t>
            </a:r>
          </a:p>
          <a:p>
            <a:r>
              <a:rPr lang="en-AU" sz="2200" b="1" dirty="0">
                <a:effectLst/>
                <a:latin typeface="Calibri" pitchFamily="34" charset="0"/>
              </a:rPr>
              <a:t>How to run RAID programs</a:t>
            </a:r>
          </a:p>
          <a:p>
            <a:r>
              <a:rPr lang="en-AU" sz="2200" b="1" dirty="0">
                <a:latin typeface="Calibri" pitchFamily="34" charset="0"/>
              </a:rPr>
              <a:t>Standards Review</a:t>
            </a:r>
          </a:p>
          <a:p>
            <a:r>
              <a:rPr lang="en-AU" sz="2200" b="1" dirty="0">
                <a:effectLst/>
                <a:latin typeface="Calibri" pitchFamily="34" charset="0"/>
              </a:rPr>
              <a:t>In water session – RAID unique water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History of RAID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00151"/>
            <a:ext cx="8568952" cy="3394472"/>
          </a:xfrm>
        </p:spPr>
        <p:txBody>
          <a:bodyPr/>
          <a:lstStyle/>
          <a:p>
            <a:r>
              <a:rPr lang="en-AU" sz="2400" dirty="0"/>
              <a:t>RAID was originally designed and launched by Poseidon</a:t>
            </a:r>
          </a:p>
          <a:p>
            <a:r>
              <a:rPr lang="en-AU" sz="2400" dirty="0"/>
              <a:t>Unique system developed in 2007</a:t>
            </a:r>
          </a:p>
          <a:p>
            <a:r>
              <a:rPr lang="en-AU" sz="2400" dirty="0"/>
              <a:t>In 2014 Jim Holliday and Paul Toomer form partnership with Barry Coleman</a:t>
            </a:r>
          </a:p>
          <a:p>
            <a:r>
              <a:rPr lang="en-AU" sz="2400" dirty="0"/>
              <a:t>RAID </a:t>
            </a:r>
            <a:r>
              <a:rPr lang="en-AU" sz="2400" i="1" dirty="0"/>
              <a:t>relaunched</a:t>
            </a:r>
            <a:r>
              <a:rPr lang="en-AU" sz="2400" dirty="0"/>
              <a:t> worldwide</a:t>
            </a:r>
          </a:p>
          <a:p>
            <a:r>
              <a:rPr lang="en-AU" sz="2400" dirty="0"/>
              <a:t>In 2018 RAID merges with Kalkomey USA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RAID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62" y="987574"/>
            <a:ext cx="8229600" cy="3394472"/>
          </a:xfrm>
        </p:spPr>
        <p:txBody>
          <a:bodyPr/>
          <a:lstStyle/>
          <a:p>
            <a:r>
              <a:rPr lang="en-AU" sz="2400" dirty="0"/>
              <a:t>100% online training system</a:t>
            </a:r>
          </a:p>
          <a:p>
            <a:r>
              <a:rPr lang="en-AU" sz="2400" dirty="0"/>
              <a:t>Member of the RSTC USA </a:t>
            </a:r>
            <a:r>
              <a:rPr lang="en-AU" sz="1800" dirty="0"/>
              <a:t>(Recreational Scuba Training Council)</a:t>
            </a:r>
          </a:p>
          <a:p>
            <a:r>
              <a:rPr lang="en-AU" sz="2400" dirty="0"/>
              <a:t>ISO/EUF Certified</a:t>
            </a:r>
          </a:p>
          <a:p>
            <a:r>
              <a:rPr lang="en-AU" sz="2400" dirty="0"/>
              <a:t>Founding member of the RTC </a:t>
            </a:r>
            <a:r>
              <a:rPr lang="en-AU" sz="1400" dirty="0"/>
              <a:t>(Rebreather Training Council)</a:t>
            </a:r>
          </a:p>
          <a:p>
            <a:r>
              <a:rPr lang="en-AU" sz="2400" dirty="0"/>
              <a:t>Conforms to HSE </a:t>
            </a:r>
            <a:endParaRPr lang="en-AU" sz="1400" dirty="0"/>
          </a:p>
          <a:p>
            <a:r>
              <a:rPr lang="en-AU" sz="2400" dirty="0"/>
              <a:t>Store based agency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08361"/>
            <a:ext cx="8712968" cy="707206"/>
          </a:xfrm>
        </p:spPr>
        <p:txBody>
          <a:bodyPr/>
          <a:lstStyle/>
          <a:p>
            <a:r>
              <a:rPr lang="en-AU" dirty="0"/>
              <a:t>RAID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5349"/>
            <a:ext cx="8229600" cy="3960440"/>
          </a:xfrm>
        </p:spPr>
        <p:txBody>
          <a:bodyPr/>
          <a:lstStyle/>
          <a:p>
            <a:r>
              <a:rPr lang="en-AU" sz="2400" b="1" dirty="0">
                <a:solidFill>
                  <a:srgbClr val="FF0000"/>
                </a:solidFill>
              </a:rPr>
              <a:t>ONE</a:t>
            </a:r>
            <a:r>
              <a:rPr lang="en-AU" sz="2400" dirty="0"/>
              <a:t> Instructor membership</a:t>
            </a:r>
          </a:p>
          <a:p>
            <a:r>
              <a:rPr lang="en-AU" sz="2400" dirty="0"/>
              <a:t>Fully online system</a:t>
            </a:r>
          </a:p>
          <a:p>
            <a:r>
              <a:rPr lang="en-AU" sz="2400" dirty="0"/>
              <a:t>Dynamic quality control, increased liability protection</a:t>
            </a:r>
          </a:p>
          <a:p>
            <a:r>
              <a:rPr lang="en-AU" sz="2400" dirty="0"/>
              <a:t>Smallest carbon </a:t>
            </a:r>
            <a:r>
              <a:rPr lang="en-AU" sz="2400" dirty="0">
                <a:solidFill>
                  <a:srgbClr val="66FF33"/>
                </a:solidFill>
              </a:rPr>
              <a:t>‘Fin print” </a:t>
            </a:r>
            <a:r>
              <a:rPr lang="en-AU" sz="2400" dirty="0"/>
              <a:t>in the diving industry</a:t>
            </a:r>
          </a:p>
          <a:p>
            <a:r>
              <a:rPr lang="en-AU" sz="2400" dirty="0"/>
              <a:t>No stock, no mistakes, never out of stock, no freight bills, no obsolete stock</a:t>
            </a:r>
          </a:p>
          <a:p>
            <a:r>
              <a:rPr lang="en-AU" sz="2400" dirty="0"/>
              <a:t>New but familiar for crossover</a:t>
            </a:r>
          </a:p>
          <a:p>
            <a:r>
              <a:rPr lang="en-AU" sz="2400" dirty="0"/>
              <a:t>Course material easily updated</a:t>
            </a:r>
          </a:p>
          <a:p>
            <a:r>
              <a:rPr lang="en-AU" sz="2400" dirty="0"/>
              <a:t>An agency run by people who </a:t>
            </a:r>
            <a:r>
              <a:rPr lang="en-AU" sz="2400" i="1" dirty="0"/>
              <a:t>actually</a:t>
            </a:r>
            <a:r>
              <a:rPr lang="en-AU" sz="2400" dirty="0"/>
              <a:t> dive!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the RAID system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Students register online</a:t>
            </a:r>
          </a:p>
          <a:p>
            <a:r>
              <a:rPr lang="en-AU" sz="2400" dirty="0"/>
              <a:t>Students purchase course academics online or are credited by dive centre</a:t>
            </a:r>
          </a:p>
          <a:p>
            <a:r>
              <a:rPr lang="en-AU" sz="2400" dirty="0"/>
              <a:t>Purchase covers online training and certification only</a:t>
            </a:r>
          </a:p>
          <a:p>
            <a:r>
              <a:rPr lang="en-AU" sz="2400" dirty="0"/>
              <a:t>Practical is scheduled and charged by the dive store</a:t>
            </a:r>
          </a:p>
          <a:p>
            <a:r>
              <a:rPr lang="en-AU" sz="2400" dirty="0"/>
              <a:t>Student selects a RAID store</a:t>
            </a:r>
          </a:p>
          <a:p>
            <a:r>
              <a:rPr lang="en-AU" sz="2400" dirty="0"/>
              <a:t>Store assigns an Instructor to the student</a:t>
            </a:r>
          </a:p>
          <a:p>
            <a:r>
              <a:rPr lang="en-AU" sz="2400" dirty="0"/>
              <a:t>Instructor monitors the student progress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2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the RAID system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Students complete a series of quizzes</a:t>
            </a:r>
          </a:p>
          <a:p>
            <a:r>
              <a:rPr lang="en-AU" sz="2400" dirty="0"/>
              <a:t>Exam opens when quizzes are done</a:t>
            </a:r>
          </a:p>
          <a:p>
            <a:r>
              <a:rPr lang="en-AU" sz="2400" dirty="0"/>
              <a:t>Skills sign off opens when exam is done</a:t>
            </a:r>
          </a:p>
          <a:p>
            <a:r>
              <a:rPr lang="en-AU" sz="2400" dirty="0"/>
              <a:t>Instructor signs off confined and open water sessions</a:t>
            </a:r>
          </a:p>
          <a:p>
            <a:r>
              <a:rPr lang="en-AU" sz="2400" dirty="0"/>
              <a:t>Student co signs the skills confirming they were taught</a:t>
            </a:r>
          </a:p>
          <a:p>
            <a:r>
              <a:rPr lang="en-AU" sz="2400" dirty="0"/>
              <a:t>Store does the final check &amp; electronic sign off</a:t>
            </a:r>
          </a:p>
          <a:p>
            <a:r>
              <a:rPr lang="en-AU" sz="2400" dirty="0"/>
              <a:t>Certification is electronic and immediate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www.DiveRAID.com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E0C70-3020-4A1F-97F6-754F4D90782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17149</TotalTime>
  <Words>1409</Words>
  <Application>Microsoft Office PowerPoint</Application>
  <PresentationFormat>On-screen Show (16:9)</PresentationFormat>
  <Paragraphs>334</Paragraphs>
  <Slides>25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Wingdings</vt:lpstr>
      <vt:lpstr>Ripple</vt:lpstr>
      <vt:lpstr>Acrobat Document</vt:lpstr>
      <vt:lpstr>Divemaster Crossover</vt:lpstr>
      <vt:lpstr>Introduction</vt:lpstr>
      <vt:lpstr>Housekeeping</vt:lpstr>
      <vt:lpstr>Overview</vt:lpstr>
      <vt:lpstr>The History of RAID</vt:lpstr>
      <vt:lpstr>RAID Benefits</vt:lpstr>
      <vt:lpstr>RAID Benefits</vt:lpstr>
      <vt:lpstr>How the RAID system works</vt:lpstr>
      <vt:lpstr>How the RAID system works</vt:lpstr>
      <vt:lpstr>Course Structure</vt:lpstr>
      <vt:lpstr>Course Structure</vt:lpstr>
      <vt:lpstr>Course Structure</vt:lpstr>
      <vt:lpstr>PowerPoint Presentation</vt:lpstr>
      <vt:lpstr>Course Structure</vt:lpstr>
      <vt:lpstr>Course Structure</vt:lpstr>
      <vt:lpstr>RAID Differences</vt:lpstr>
      <vt:lpstr>Doing business with RAID</vt:lpstr>
      <vt:lpstr>How to run RAID programs</vt:lpstr>
      <vt:lpstr>How to run RAID programs</vt:lpstr>
      <vt:lpstr>How to run RAID programs</vt:lpstr>
      <vt:lpstr>How to run RAID programs</vt:lpstr>
      <vt:lpstr>How to run RAID programs</vt:lpstr>
      <vt:lpstr>In Water Session</vt:lpstr>
      <vt:lpstr>In Summary</vt:lpstr>
      <vt:lpstr>Thank You</vt:lpstr>
    </vt:vector>
  </TitlesOfParts>
  <Company>Coleman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Olivier van Overbeek</cp:lastModifiedBy>
  <cp:revision>494</cp:revision>
  <dcterms:created xsi:type="dcterms:W3CDTF">2008-05-02T08:30:33Z</dcterms:created>
  <dcterms:modified xsi:type="dcterms:W3CDTF">2020-03-03T20:18:36Z</dcterms:modified>
</cp:coreProperties>
</file>